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34"/>
  </p:notesMasterIdLst>
  <p:handoutMasterIdLst>
    <p:handoutMasterId r:id="rId35"/>
  </p:handoutMasterIdLst>
  <p:sldIdLst>
    <p:sldId id="256" r:id="rId2"/>
    <p:sldId id="258" r:id="rId3"/>
    <p:sldId id="259" r:id="rId4"/>
    <p:sldId id="261" r:id="rId5"/>
    <p:sldId id="260" r:id="rId6"/>
    <p:sldId id="270" r:id="rId7"/>
    <p:sldId id="272" r:id="rId8"/>
    <p:sldId id="304" r:id="rId9"/>
    <p:sldId id="305" r:id="rId10"/>
    <p:sldId id="273" r:id="rId11"/>
    <p:sldId id="276" r:id="rId12"/>
    <p:sldId id="277" r:id="rId13"/>
    <p:sldId id="278" r:id="rId14"/>
    <p:sldId id="281" r:id="rId15"/>
    <p:sldId id="301" r:id="rId16"/>
    <p:sldId id="283" r:id="rId17"/>
    <p:sldId id="284" r:id="rId18"/>
    <p:sldId id="285" r:id="rId19"/>
    <p:sldId id="286" r:id="rId20"/>
    <p:sldId id="287" r:id="rId21"/>
    <p:sldId id="288" r:id="rId22"/>
    <p:sldId id="289" r:id="rId23"/>
    <p:sldId id="290" r:id="rId24"/>
    <p:sldId id="303" r:id="rId25"/>
    <p:sldId id="294" r:id="rId26"/>
    <p:sldId id="292" r:id="rId27"/>
    <p:sldId id="295" r:id="rId28"/>
    <p:sldId id="296" r:id="rId29"/>
    <p:sldId id="297" r:id="rId30"/>
    <p:sldId id="298" r:id="rId31"/>
    <p:sldId id="302" r:id="rId32"/>
    <p:sldId id="300" r:id="rId3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rali Dharan" initials="M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25" autoAdjust="0"/>
    <p:restoredTop sz="85045" autoAdjust="0"/>
  </p:normalViewPr>
  <p:slideViewPr>
    <p:cSldViewPr>
      <p:cViewPr varScale="1">
        <p:scale>
          <a:sx n="98" d="100"/>
          <a:sy n="98" d="100"/>
        </p:scale>
        <p:origin x="981" y="42"/>
      </p:cViewPr>
      <p:guideLst>
        <p:guide orient="horz" pos="2160"/>
        <p:guide pos="2880"/>
      </p:guideLst>
    </p:cSldViewPr>
  </p:slideViewPr>
  <p:outlineViewPr>
    <p:cViewPr>
      <p:scale>
        <a:sx n="33" d="100"/>
        <a:sy n="33" d="100"/>
      </p:scale>
      <p:origin x="0" y="-1533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20" d="100"/>
          <a:sy n="120" d="100"/>
        </p:scale>
        <p:origin x="1680" y="1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27B019DF-7C83-4345-B836-ECBAC1ED1205}" type="datetimeFigureOut">
              <a:rPr lang="en-US" smtClean="0"/>
              <a:pPr/>
              <a:t>6/28/2019</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82D2D296-643E-4983-A593-F932CEA712DB}" type="slidenum">
              <a:rPr lang="en-US" smtClean="0"/>
              <a:pPr/>
              <a:t>‹#›</a:t>
            </a:fld>
            <a:endParaRPr lang="en-US"/>
          </a:p>
        </p:txBody>
      </p:sp>
    </p:spTree>
    <p:extLst>
      <p:ext uri="{BB962C8B-B14F-4D97-AF65-F5344CB8AC3E}">
        <p14:creationId xmlns:p14="http://schemas.microsoft.com/office/powerpoint/2010/main" val="8707792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3285D7B-6EC3-48A0-9CAC-987D5A4E90B3}" type="datetimeFigureOut">
              <a:rPr lang="en-US" smtClean="0"/>
              <a:pPr/>
              <a:t>6/28/2019</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endParaRPr lang="en-US" dirty="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A916B08-A330-4249-BD8B-D15F876D7D38}" type="slidenum">
              <a:rPr lang="en-US" smtClean="0"/>
              <a:pPr/>
              <a:t>‹#›</a:t>
            </a:fld>
            <a:endParaRPr lang="en-US"/>
          </a:p>
        </p:txBody>
      </p:sp>
    </p:spTree>
    <p:extLst>
      <p:ext uri="{BB962C8B-B14F-4D97-AF65-F5344CB8AC3E}">
        <p14:creationId xmlns:p14="http://schemas.microsoft.com/office/powerpoint/2010/main" val="147497988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Substrate_(materials_science)"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en.wikipedia.org/wiki/Gate_oxide" TargetMode="External"/><Relationship Id="rId4" Type="http://schemas.openxmlformats.org/officeDocument/2006/relationships/hyperlink" Target="https://en.wikipedia.org/wiki/Semiconductor_manufacturin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64986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PTM models are predictive model files for the future transistor and interconnect technologies. </a:t>
            </a:r>
            <a:r>
              <a:rPr lang="en-US" sz="1200" b="1" i="0" kern="1200" dirty="0">
                <a:solidFill>
                  <a:schemeClr val="tx1"/>
                </a:solidFill>
                <a:effectLst/>
                <a:latin typeface="+mn-lt"/>
                <a:ea typeface="+mn-ea"/>
                <a:cs typeface="+mn-cs"/>
              </a:rPr>
              <a:t>Bulk CMOS uses Silicon on insulator</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SOI</a:t>
            </a:r>
            <a:r>
              <a:rPr lang="en-US" sz="1200" b="0" i="0" kern="1200" dirty="0">
                <a:solidFill>
                  <a:schemeClr val="tx1"/>
                </a:solidFill>
                <a:effectLst/>
                <a:latin typeface="+mn-lt"/>
                <a:ea typeface="+mn-ea"/>
                <a:cs typeface="+mn-cs"/>
              </a:rPr>
              <a:t>) technology where we use a layered silicon–insulator–silicon </a:t>
            </a:r>
            <a:r>
              <a:rPr lang="en-US" sz="1200" b="0" i="0" u="none" strike="noStrike" kern="1200" dirty="0">
                <a:solidFill>
                  <a:schemeClr val="tx1"/>
                </a:solidFill>
                <a:effectLst/>
                <a:latin typeface="+mn-lt"/>
                <a:ea typeface="+mn-ea"/>
                <a:cs typeface="+mn-cs"/>
                <a:hlinkClick r:id="rId3" tooltip="Substrate (materials science)"/>
              </a:rPr>
              <a:t>substrate</a:t>
            </a:r>
            <a:r>
              <a:rPr lang="en-US" sz="1200" b="0" i="0" kern="1200" dirty="0">
                <a:solidFill>
                  <a:schemeClr val="tx1"/>
                </a:solidFill>
                <a:effectLst/>
                <a:latin typeface="+mn-lt"/>
                <a:ea typeface="+mn-ea"/>
                <a:cs typeface="+mn-cs"/>
              </a:rPr>
              <a:t> in place of conventional silicon substrates in semiconductor manufacturing.</a:t>
            </a:r>
          </a:p>
          <a:p>
            <a:r>
              <a:rPr lang="en-US" sz="1200" b="0" i="0" kern="1200" dirty="0">
                <a:solidFill>
                  <a:schemeClr val="tx1"/>
                </a:solidFill>
                <a:effectLst/>
                <a:latin typeface="+mn-lt"/>
                <a:ea typeface="+mn-ea"/>
                <a:cs typeface="+mn-cs"/>
              </a:rPr>
              <a:t>High-κ dielectrics are used in </a:t>
            </a:r>
            <a:r>
              <a:rPr lang="en-US" sz="1200" b="0" i="0" u="none" strike="noStrike" kern="1200" dirty="0">
                <a:solidFill>
                  <a:schemeClr val="tx1"/>
                </a:solidFill>
                <a:effectLst/>
                <a:latin typeface="+mn-lt"/>
                <a:ea typeface="+mn-ea"/>
                <a:cs typeface="+mn-cs"/>
                <a:hlinkClick r:id="rId4" tooltip="Semiconductor manufacturing"/>
              </a:rPr>
              <a:t>semiconductor manufacturing</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processes where they are usually used to replace a silicon dioxide </a:t>
            </a:r>
            <a:r>
              <a:rPr lang="en-US" sz="1200" b="0" i="0" u="none" strike="noStrike" kern="1200" dirty="0">
                <a:solidFill>
                  <a:schemeClr val="tx1"/>
                </a:solidFill>
                <a:effectLst/>
                <a:latin typeface="+mn-lt"/>
                <a:ea typeface="+mn-ea"/>
                <a:cs typeface="+mn-cs"/>
                <a:hlinkClick r:id="rId5" tooltip="Gate oxide"/>
              </a:rPr>
              <a:t>gate dielectric</a:t>
            </a:r>
            <a:r>
              <a:rPr lang="en-US" sz="1200" b="0" i="0" kern="1200" dirty="0">
                <a:solidFill>
                  <a:schemeClr val="tx1"/>
                </a:solidFill>
                <a:effectLst/>
                <a:latin typeface="+mn-lt"/>
                <a:ea typeface="+mn-ea"/>
                <a:cs typeface="+mn-cs"/>
              </a:rPr>
              <a:t> or another dielectric layer of a device. Replacing the silicon dioxide gate dielectric with a high-κ material allows increased gate capacitance without the associated leakage effects.</a:t>
            </a:r>
            <a:endParaRPr lang="en-US" dirty="0"/>
          </a:p>
          <a:p>
            <a:endParaRPr lang="en-US" dirty="0"/>
          </a:p>
          <a:p>
            <a:endParaRPr lang="en-US" dirty="0"/>
          </a:p>
        </p:txBody>
      </p:sp>
    </p:spTree>
    <p:extLst>
      <p:ext uri="{BB962C8B-B14F-4D97-AF65-F5344CB8AC3E}">
        <p14:creationId xmlns:p14="http://schemas.microsoft.com/office/powerpoint/2010/main" val="4094918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Input vector selection is an important step in determining the average power and critical path delay. Initially, 1,000 random vectors were generated using a MATLAB program which resulted in power consumption of each vector </a:t>
            </a:r>
            <a:r>
              <a:rPr lang="en-US" sz="1200" b="0" i="0" u="none" strike="noStrike" kern="1200" baseline="0" dirty="0" err="1">
                <a:solidFill>
                  <a:schemeClr val="tx1"/>
                </a:solidFill>
                <a:latin typeface="+mn-lt"/>
                <a:ea typeface="+mn-ea"/>
                <a:cs typeface="+mn-cs"/>
              </a:rPr>
              <a:t>ie</a:t>
            </a:r>
            <a:r>
              <a:rPr lang="en-US" sz="1200" b="0" i="0" u="none" strike="noStrike" kern="1200" baseline="0" dirty="0">
                <a:solidFill>
                  <a:schemeClr val="tx1"/>
                </a:solidFill>
                <a:latin typeface="+mn-lt"/>
                <a:ea typeface="+mn-ea"/>
                <a:cs typeface="+mn-cs"/>
              </a:rPr>
              <a:t>. average power per vector.</a:t>
            </a:r>
            <a:endParaRPr lang="en-US" dirty="0"/>
          </a:p>
          <a:p>
            <a:r>
              <a:rPr lang="en-US" sz="1200" b="0" i="0" u="none" strike="noStrike" kern="1200" baseline="0" dirty="0">
                <a:solidFill>
                  <a:schemeClr val="tx1"/>
                </a:solidFill>
                <a:latin typeface="+mn-lt"/>
                <a:ea typeface="+mn-ea"/>
                <a:cs typeface="+mn-cs"/>
              </a:rPr>
              <a:t>The graph shows the power consumption by 50 selected vector pairs when they were embedded in the set of 1,000 vectors and then re-simulated as 100 standalone vectors. The reason to select vectors through such a rigorous procedure is that use of the adder circuit and random vectors assumes an overall imitation of processor. </a:t>
            </a:r>
            <a:r>
              <a:rPr lang="en-US" sz="1200" dirty="0"/>
              <a:t>Also with such a selection we can say</a:t>
            </a:r>
            <a:r>
              <a:rPr lang="en-US" sz="1200" baseline="0" dirty="0"/>
              <a:t> that activity generated in both the circuits is same. </a:t>
            </a:r>
          </a:p>
          <a:p>
            <a:endParaRPr lang="en-US" dirty="0"/>
          </a:p>
          <a:p>
            <a:endParaRPr lang="en-US" dirty="0"/>
          </a:p>
        </p:txBody>
      </p:sp>
    </p:spTree>
    <p:extLst>
      <p:ext uri="{BB962C8B-B14F-4D97-AF65-F5344CB8AC3E}">
        <p14:creationId xmlns:p14="http://schemas.microsoft.com/office/powerpoint/2010/main" val="3757471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Describe 1st row of table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3179767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It can be observed that the power exponentially reduces as the supply voltage reduces. Therefore, the total average energy, that is calculated by the Power Delay Product (PDP), also reduces when the supply voltage reduces as shown in 2</a:t>
            </a:r>
            <a:r>
              <a:rPr lang="en-US" sz="1200" b="0" i="0" u="none" strike="noStrike" kern="1200" baseline="30000" dirty="0">
                <a:solidFill>
                  <a:schemeClr val="tx1"/>
                </a:solidFill>
                <a:latin typeface="+mn-lt"/>
                <a:ea typeface="+mn-ea"/>
                <a:cs typeface="+mn-cs"/>
              </a:rPr>
              <a:t>nd</a:t>
            </a:r>
            <a:r>
              <a:rPr lang="en-US" sz="1200" b="0" i="0" u="none" strike="noStrike" kern="1200" baseline="0" dirty="0">
                <a:solidFill>
                  <a:schemeClr val="tx1"/>
                </a:solidFill>
                <a:latin typeface="+mn-lt"/>
                <a:ea typeface="+mn-ea"/>
                <a:cs typeface="+mn-cs"/>
              </a:rPr>
              <a:t> figure. sub-threshold region. With down scaling of Vdd beyond the threshold voltage, there is an exponential increase in circuit delay that increases the time per operation (clock cycle) over which the circuit leaks. As a result, the minimum energy point occurs at around 0.378 volts that is about 4.31 </a:t>
            </a:r>
            <a:r>
              <a:rPr lang="en-US" sz="1200" b="0" i="0" u="none" strike="noStrike" kern="1200" baseline="0" dirty="0" err="1">
                <a:solidFill>
                  <a:schemeClr val="tx1"/>
                </a:solidFill>
                <a:latin typeface="+mn-lt"/>
                <a:ea typeface="+mn-ea"/>
                <a:cs typeface="+mn-cs"/>
              </a:rPr>
              <a:t>fJ</a:t>
            </a:r>
            <a:r>
              <a:rPr lang="en-US" sz="1200" b="0" i="0" u="none" strike="noStrike" kern="1200" baseline="0" dirty="0">
                <a:solidFill>
                  <a:schemeClr val="tx1"/>
                </a:solidFill>
                <a:latin typeface="+mn-lt"/>
                <a:ea typeface="+mn-ea"/>
                <a:cs typeface="+mn-cs"/>
              </a:rPr>
              <a:t> per addition. This result is attractive for energy-efficient design of portable devices that require to dissipate low energy while operating with limited battery sources.</a:t>
            </a:r>
          </a:p>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1329709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9177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Area Scale Factor (</a:t>
                </a:r>
                <a14:m>
                  <m:oMath xmlns:m="http://schemas.openxmlformats.org/officeDocument/2006/math">
                    <m:r>
                      <a:rPr lang="el-GR" sz="1200" b="1" i="1" smtClean="0">
                        <a:latin typeface="Cambria Math" panose="02040503050406030204" pitchFamily="18" charset="0"/>
                      </a:rPr>
                      <m:t>𝜷</m:t>
                    </m:r>
                  </m:oMath>
                </a14:m>
                <a:r>
                  <a:rPr lang="en-US" sz="1200" b="1" kern="1200" dirty="0">
                    <a:solidFill>
                      <a:schemeClr val="tx1"/>
                    </a:solidFill>
                    <a:effectLst/>
                    <a:latin typeface="+mn-lt"/>
                    <a:ea typeface="+mn-ea"/>
                    <a:cs typeface="+mn-cs"/>
                  </a:rPr>
                  <a:t> Beta): </a:t>
                </a:r>
                <a:r>
                  <a:rPr lang="en-US" sz="1200" kern="1200" dirty="0">
                    <a:solidFill>
                      <a:schemeClr val="tx1"/>
                    </a:solidFill>
                    <a:effectLst/>
                    <a:latin typeface="+mn-lt"/>
                    <a:ea typeface="+mn-ea"/>
                    <a:cs typeface="+mn-cs"/>
                  </a:rPr>
                  <a:t>It represents the relative size of processor to that of the adder (RCA). Since </a:t>
                </a:r>
                <a:r>
                  <a:rPr lang="en-US" sz="1200" kern="1200" dirty="0" err="1">
                    <a:solidFill>
                      <a:schemeClr val="tx1"/>
                    </a:solidFill>
                    <a:effectLst/>
                    <a:latin typeface="+mn-lt"/>
                    <a:ea typeface="+mn-ea"/>
                    <a:cs typeface="+mn-cs"/>
                  </a:rPr>
                  <a:t>edyn</a:t>
                </a:r>
                <a:r>
                  <a:rPr lang="en-US" sz="1200" kern="1200" dirty="0">
                    <a:solidFill>
                      <a:schemeClr val="tx1"/>
                    </a:solidFill>
                    <a:effectLst/>
                    <a:latin typeface="+mn-lt"/>
                    <a:ea typeface="+mn-ea"/>
                    <a:cs typeface="+mn-cs"/>
                  </a:rPr>
                  <a:t> is a function of signal activity in the model, the difference in activities of the model circuit and the processor is implicit in the area scale factor. We have, therefore, not used a separate scale factor for activity.</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Voltage Scale Factor (</a:t>
                </a:r>
                <a14:m>
                  <m:oMath xmlns:m="http://schemas.openxmlformats.org/officeDocument/2006/math">
                    <m:r>
                      <a:rPr lang="el-GR" sz="1200" b="1" i="1" smtClean="0">
                        <a:latin typeface="Cambria Math" panose="02040503050406030204" pitchFamily="18" charset="0"/>
                      </a:rPr>
                      <m:t>𝝈</m:t>
                    </m:r>
                  </m:oMath>
                </a14:m>
                <a:r>
                  <a:rPr lang="en-US" sz="1200" b="1" kern="1200" dirty="0">
                    <a:solidFill>
                      <a:schemeClr val="tx1"/>
                    </a:solidFill>
                    <a:effectLst/>
                    <a:latin typeface="+mn-lt"/>
                    <a:ea typeface="+mn-ea"/>
                    <a:cs typeface="+mn-cs"/>
                  </a:rPr>
                  <a:t> Sigma): It </a:t>
                </a:r>
                <a:r>
                  <a:rPr lang="en-US" sz="1200" kern="1200" dirty="0">
                    <a:solidFill>
                      <a:schemeClr val="tx1"/>
                    </a:solidFill>
                    <a:effectLst/>
                    <a:latin typeface="+mn-lt"/>
                    <a:ea typeface="+mn-ea"/>
                    <a:cs typeface="+mn-cs"/>
                  </a:rPr>
                  <a:t>accounts for the difference between the voltage at which adder (RCA) is simulated and the processor supply voltage.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Area Scale Factor (</a:t>
                </a:r>
                <a:r>
                  <a:rPr lang="el-GR" sz="1200" b="1" i="0">
                    <a:latin typeface="Cambria Math" panose="02040503050406030204" pitchFamily="18" charset="0"/>
                  </a:rPr>
                  <a:t>𝜷</a:t>
                </a:r>
                <a:r>
                  <a:rPr lang="en-US" sz="1200" b="1" kern="1200" dirty="0">
                    <a:solidFill>
                      <a:schemeClr val="tx1"/>
                    </a:solidFill>
                    <a:effectLst/>
                    <a:latin typeface="+mn-lt"/>
                    <a:ea typeface="+mn-ea"/>
                    <a:cs typeface="+mn-cs"/>
                  </a:rPr>
                  <a:t> Beta): </a:t>
                </a:r>
                <a:r>
                  <a:rPr lang="en-US" sz="1200" kern="1200" dirty="0">
                    <a:solidFill>
                      <a:schemeClr val="tx1"/>
                    </a:solidFill>
                    <a:effectLst/>
                    <a:latin typeface="+mn-lt"/>
                    <a:ea typeface="+mn-ea"/>
                    <a:cs typeface="+mn-cs"/>
                  </a:rPr>
                  <a:t>It represents the relative size of processor to that of the adder (RCA). Since </a:t>
                </a:r>
                <a:r>
                  <a:rPr lang="en-US" sz="1200" kern="1200" dirty="0" err="1">
                    <a:solidFill>
                      <a:schemeClr val="tx1"/>
                    </a:solidFill>
                    <a:effectLst/>
                    <a:latin typeface="+mn-lt"/>
                    <a:ea typeface="+mn-ea"/>
                    <a:cs typeface="+mn-cs"/>
                  </a:rPr>
                  <a:t>edyn</a:t>
                </a:r>
                <a:r>
                  <a:rPr lang="en-US" sz="1200" kern="1200" dirty="0">
                    <a:solidFill>
                      <a:schemeClr val="tx1"/>
                    </a:solidFill>
                    <a:effectLst/>
                    <a:latin typeface="+mn-lt"/>
                    <a:ea typeface="+mn-ea"/>
                    <a:cs typeface="+mn-cs"/>
                  </a:rPr>
                  <a:t> is a function of signal activity in the model, the difference in activities of the model circuit and the processor is implicit in the area scale factor. We have, therefore, not used a separate scale factor for activity.</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Voltage Scale Factor (</a:t>
                </a:r>
                <a:r>
                  <a:rPr lang="el-GR" sz="1200" b="1" i="0">
                    <a:latin typeface="Cambria Math" panose="02040503050406030204" pitchFamily="18" charset="0"/>
                  </a:rPr>
                  <a:t>𝝈</a:t>
                </a:r>
                <a:r>
                  <a:rPr lang="en-US" sz="1200" b="1" kern="1200" dirty="0">
                    <a:solidFill>
                      <a:schemeClr val="tx1"/>
                    </a:solidFill>
                    <a:effectLst/>
                    <a:latin typeface="+mn-lt"/>
                    <a:ea typeface="+mn-ea"/>
                    <a:cs typeface="+mn-cs"/>
                  </a:rPr>
                  <a:t> Sigma): It </a:t>
                </a:r>
                <a:r>
                  <a:rPr lang="en-US" sz="1200" kern="1200" dirty="0">
                    <a:solidFill>
                      <a:schemeClr val="tx1"/>
                    </a:solidFill>
                    <a:effectLst/>
                    <a:latin typeface="+mn-lt"/>
                    <a:ea typeface="+mn-ea"/>
                    <a:cs typeface="+mn-cs"/>
                  </a:rPr>
                  <a:t>accounts for the difference between the voltage at which adder (RCA) is simulated and the processor supply voltage.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mc:Fallback>
      </mc:AlternateContent>
    </p:spTree>
    <p:extLst>
      <p:ext uri="{BB962C8B-B14F-4D97-AF65-F5344CB8AC3E}">
        <p14:creationId xmlns:p14="http://schemas.microsoft.com/office/powerpoint/2010/main" val="3572752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Nominal Frequency Scale Factor (</a:t>
                </a:r>
                <a:r>
                  <a:rPr lang="el-GR" sz="1200" b="1" dirty="0">
                    <a:latin typeface="Calibri" panose="020F0502020204030204" pitchFamily="34" charset="0"/>
                    <a:ea typeface="Cambria Math" panose="02040503050406030204" pitchFamily="18" charset="0"/>
                  </a:rPr>
                  <a:t>δ </a:t>
                </a:r>
                <a:r>
                  <a:rPr lang="en-US" sz="1200" b="1" dirty="0">
                    <a:latin typeface="Calibri" panose="020F0502020204030204" pitchFamily="34" charset="0"/>
                    <a:ea typeface="Cambria Math" panose="02040503050406030204" pitchFamily="18" charset="0"/>
                  </a:rPr>
                  <a:t>delta</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is the ratio of processor's nominal frequency to adder's maximum frequency at rated voltage, e.g., </a:t>
                </a:r>
                <a:r>
                  <a:rPr lang="en-US" sz="1200" kern="1200" dirty="0" err="1">
                    <a:solidFill>
                      <a:schemeClr val="tx1"/>
                    </a:solidFill>
                    <a:effectLst/>
                    <a:latin typeface="+mn-lt"/>
                    <a:ea typeface="+mn-ea"/>
                    <a:cs typeface="+mn-cs"/>
                  </a:rPr>
                  <a:t>Vdd</a:t>
                </a:r>
                <a:r>
                  <a:rPr lang="en-US" sz="1200" kern="1200" dirty="0">
                    <a:solidFill>
                      <a:schemeClr val="tx1"/>
                    </a:solidFill>
                    <a:effectLst/>
                    <a:latin typeface="+mn-lt"/>
                    <a:ea typeface="+mn-ea"/>
                    <a:cs typeface="+mn-cs"/>
                  </a:rPr>
                  <a:t> = 1.2 volts, and is used to find suitable frequency for processor at any supply voltage.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Maximum Frequency Scale Factor (</a:t>
                </a:r>
                <a14:m>
                  <m:oMath xmlns:m="http://schemas.openxmlformats.org/officeDocument/2006/math">
                    <m:r>
                      <a:rPr lang="el-GR" sz="1200" b="1" i="1" smtClean="0">
                        <a:latin typeface="Cambria Math" panose="02040503050406030204" pitchFamily="18" charset="0"/>
                      </a:rPr>
                      <m:t>𝜸</m:t>
                    </m:r>
                    <m:r>
                      <a:rPr lang="en-US" sz="1200" b="1" i="1" smtClean="0">
                        <a:latin typeface="Cambria Math" panose="02040503050406030204" pitchFamily="18" charset="0"/>
                      </a:rPr>
                      <m:t> </m:t>
                    </m:r>
                  </m:oMath>
                </a14:m>
                <a:r>
                  <a:rPr lang="en-US" sz="1200" b="1" kern="1200" dirty="0">
                    <a:solidFill>
                      <a:schemeClr val="tx1"/>
                    </a:solidFill>
                    <a:effectLst/>
                    <a:latin typeface="+mn-lt"/>
                    <a:ea typeface="+mn-ea"/>
                    <a:cs typeface="+mn-cs"/>
                  </a:rPr>
                  <a:t>Gamma):</a:t>
                </a:r>
                <a:r>
                  <a:rPr lang="en-US" sz="1200" kern="1200" dirty="0">
                    <a:solidFill>
                      <a:schemeClr val="tx1"/>
                    </a:solidFill>
                    <a:effectLst/>
                    <a:latin typeface="+mn-lt"/>
                    <a:ea typeface="+mn-ea"/>
                    <a:cs typeface="+mn-cs"/>
                  </a:rPr>
                  <a:t> It is the ratio of processor's maximum frequency to adder's maximum frequency at rated voltage, e.g., </a:t>
                </a:r>
                <a:r>
                  <a:rPr lang="en-US" sz="1200" kern="1200" dirty="0" err="1">
                    <a:solidFill>
                      <a:schemeClr val="tx1"/>
                    </a:solidFill>
                    <a:effectLst/>
                    <a:latin typeface="+mn-lt"/>
                    <a:ea typeface="+mn-ea"/>
                    <a:cs typeface="+mn-cs"/>
                  </a:rPr>
                  <a:t>Vdd</a:t>
                </a:r>
                <a:r>
                  <a:rPr lang="en-US" sz="1200" kern="1200" dirty="0">
                    <a:solidFill>
                      <a:schemeClr val="tx1"/>
                    </a:solidFill>
                    <a:effectLst/>
                    <a:latin typeface="+mn-lt"/>
                    <a:ea typeface="+mn-ea"/>
                    <a:cs typeface="+mn-cs"/>
                  </a:rPr>
                  <a:t> = 1.2 volts, and is used to find the maximum (structural or critical path) frequency for processor at any supply voltage.</a:t>
                </a: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Nominal Frequency Scale Factor (</a:t>
                </a:r>
                <a:r>
                  <a:rPr lang="el-GR" sz="1200" b="1" dirty="0">
                    <a:latin typeface="Calibri" panose="020F0502020204030204" pitchFamily="34" charset="0"/>
                    <a:ea typeface="Cambria Math" panose="02040503050406030204" pitchFamily="18" charset="0"/>
                  </a:rPr>
                  <a:t>δ </a:t>
                </a:r>
                <a:r>
                  <a:rPr lang="en-US" sz="1200" b="1" dirty="0">
                    <a:latin typeface="Calibri" panose="020F0502020204030204" pitchFamily="34" charset="0"/>
                    <a:ea typeface="Cambria Math" panose="02040503050406030204" pitchFamily="18" charset="0"/>
                  </a:rPr>
                  <a:t>delta</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is the ratio of processor's nominal frequency to adder's maximum frequency at rated voltage, e.g., </a:t>
                </a:r>
                <a:r>
                  <a:rPr lang="en-US" sz="1200" kern="1200" dirty="0" err="1">
                    <a:solidFill>
                      <a:schemeClr val="tx1"/>
                    </a:solidFill>
                    <a:effectLst/>
                    <a:latin typeface="+mn-lt"/>
                    <a:ea typeface="+mn-ea"/>
                    <a:cs typeface="+mn-cs"/>
                  </a:rPr>
                  <a:t>Vdd</a:t>
                </a:r>
                <a:r>
                  <a:rPr lang="en-US" sz="1200" kern="1200" dirty="0">
                    <a:solidFill>
                      <a:schemeClr val="tx1"/>
                    </a:solidFill>
                    <a:effectLst/>
                    <a:latin typeface="+mn-lt"/>
                    <a:ea typeface="+mn-ea"/>
                    <a:cs typeface="+mn-cs"/>
                  </a:rPr>
                  <a:t> = 1.2 volts, and is used to find suitable frequency for processor at any supply voltage.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Maximum Frequency Scale Factor (</a:t>
                </a:r>
                <a:r>
                  <a:rPr lang="el-GR" sz="1200" b="1" i="0">
                    <a:latin typeface="Cambria Math" panose="02040503050406030204" pitchFamily="18" charset="0"/>
                  </a:rPr>
                  <a:t>𝜸</a:t>
                </a:r>
                <a:r>
                  <a:rPr lang="en-US" sz="1200" b="1" i="0">
                    <a:latin typeface="Cambria Math" panose="02040503050406030204" pitchFamily="18" charset="0"/>
                  </a:rPr>
                  <a:t> </a:t>
                </a:r>
                <a:r>
                  <a:rPr lang="en-US" sz="1200" b="1" kern="1200" dirty="0">
                    <a:solidFill>
                      <a:schemeClr val="tx1"/>
                    </a:solidFill>
                    <a:effectLst/>
                    <a:latin typeface="+mn-lt"/>
                    <a:ea typeface="+mn-ea"/>
                    <a:cs typeface="+mn-cs"/>
                  </a:rPr>
                  <a:t>Gamma):</a:t>
                </a:r>
                <a:r>
                  <a:rPr lang="en-US" sz="1200" kern="1200" dirty="0">
                    <a:solidFill>
                      <a:schemeClr val="tx1"/>
                    </a:solidFill>
                    <a:effectLst/>
                    <a:latin typeface="+mn-lt"/>
                    <a:ea typeface="+mn-ea"/>
                    <a:cs typeface="+mn-cs"/>
                  </a:rPr>
                  <a:t> It is the ratio of processor's maximum frequency to adder's maximum frequency at rated voltage, e.g., </a:t>
                </a:r>
                <a:r>
                  <a:rPr lang="en-US" sz="1200" kern="1200" dirty="0" err="1">
                    <a:solidFill>
                      <a:schemeClr val="tx1"/>
                    </a:solidFill>
                    <a:effectLst/>
                    <a:latin typeface="+mn-lt"/>
                    <a:ea typeface="+mn-ea"/>
                    <a:cs typeface="+mn-cs"/>
                  </a:rPr>
                  <a:t>Vdd</a:t>
                </a:r>
                <a:r>
                  <a:rPr lang="en-US" sz="1200" kern="1200" dirty="0">
                    <a:solidFill>
                      <a:schemeClr val="tx1"/>
                    </a:solidFill>
                    <a:effectLst/>
                    <a:latin typeface="+mn-lt"/>
                    <a:ea typeface="+mn-ea"/>
                    <a:cs typeface="+mn-cs"/>
                  </a:rPr>
                  <a:t> = 1.2 volts, and is used to find the maximum (structural or critical path) frequency for processor at any supply voltage.</a:t>
                </a:r>
              </a:p>
              <a:p>
                <a:endParaRPr lang="en-US" dirty="0"/>
              </a:p>
            </p:txBody>
          </p:sp>
        </mc:Fallback>
      </mc:AlternateContent>
    </p:spTree>
    <p:extLst>
      <p:ext uri="{BB962C8B-B14F-4D97-AF65-F5344CB8AC3E}">
        <p14:creationId xmlns:p14="http://schemas.microsoft.com/office/powerpoint/2010/main" val="3716213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9237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1</a:t>
            </a:r>
            <a:r>
              <a:rPr lang="en-US" baseline="30000" dirty="0"/>
              <a:t>st</a:t>
            </a:r>
            <a:r>
              <a:rPr lang="en-US" dirty="0"/>
              <a:t> row of table and how it matches the specification given by processor manufacturer after scaling values from model circuit.  </a:t>
            </a:r>
          </a:p>
          <a:p>
            <a:r>
              <a:rPr lang="en-US" dirty="0"/>
              <a:t>Also explain that the data obtained for processor after scaling gives cycle efficiency 321.02 mega cycles/J for nominal frequency  at </a:t>
            </a:r>
            <a:r>
              <a:rPr lang="en-US" dirty="0" err="1"/>
              <a:t>vdd</a:t>
            </a:r>
            <a:r>
              <a:rPr lang="en-US" dirty="0"/>
              <a:t> 0.4v  whereas the cycle efficiency 384.45 mega cycles/J for  maximum frequency is at </a:t>
            </a:r>
            <a:r>
              <a:rPr lang="en-US" dirty="0" err="1"/>
              <a:t>vdd</a:t>
            </a:r>
            <a:r>
              <a:rPr lang="en-US" dirty="0"/>
              <a:t> 0.35v. </a:t>
            </a:r>
          </a:p>
        </p:txBody>
      </p:sp>
    </p:spTree>
    <p:extLst>
      <p:ext uri="{BB962C8B-B14F-4D97-AF65-F5344CB8AC3E}">
        <p14:creationId xmlns:p14="http://schemas.microsoft.com/office/powerpoint/2010/main" val="2121872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Epc</a:t>
            </a:r>
            <a:r>
              <a:rPr lang="en-US" dirty="0"/>
              <a:t> vs voltage</a:t>
            </a:r>
          </a:p>
        </p:txBody>
      </p:sp>
    </p:spTree>
    <p:extLst>
      <p:ext uri="{BB962C8B-B14F-4D97-AF65-F5344CB8AC3E}">
        <p14:creationId xmlns:p14="http://schemas.microsoft.com/office/powerpoint/2010/main" val="3317321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Energy and performance are important aspects of microprocessors and their verification and management require, measurement, estimation and analysis and these aspects are discussed through this research.</a:t>
            </a:r>
            <a:endParaRPr lang="en-US" dirty="0"/>
          </a:p>
        </p:txBody>
      </p:sp>
    </p:spTree>
    <p:extLst>
      <p:ext uri="{BB962C8B-B14F-4D97-AF65-F5344CB8AC3E}">
        <p14:creationId xmlns:p14="http://schemas.microsoft.com/office/powerpoint/2010/main" val="3777950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2905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Power management provides a system solution to boost the processor frequency to values higher than the nominal whenever required as per performance criteria. For workloads that are not operating at the cooling/power supply limits this can often result in real performance increase. The focus of this experiment is to evaluate the benefits of proposed method and establish the relationship between the workload and related system characteristics which determine the benefits.  </a:t>
            </a:r>
            <a:r>
              <a:rPr lang="en-US" dirty="0"/>
              <a:t>Performance</a:t>
            </a:r>
            <a:r>
              <a:rPr lang="en-US" baseline="0" dirty="0"/>
              <a:t> optimization is shown in super threshold region where as Energy optimization is shown in sub-threshold region.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213026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6852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Through this graph we aim to find the best voltage and frequency at which a power constrained system can run with maximum frequency without exceeding the peak power or violating the critical path delay constraint of the circuit. As mentioned above the frequency can be increased while limiting the power by reducing the supply voltage. However, there exists a point where the voltage will not be enough to charge the output load capacitance within the right amount of time. Thus the value at the output will be wrong. At this point the circuit is considered structure constrained and the frequency is now dependent on the critical path delay of the circuit. Using curve fitting tool in Microsoft excel we get two polynomials equations of degree 3 to these two functions. </a:t>
            </a:r>
            <a:endParaRPr lang="en-US" dirty="0"/>
          </a:p>
          <a:p>
            <a:endParaRPr lang="en-US" dirty="0"/>
          </a:p>
          <a:p>
            <a:endParaRPr lang="en-US" dirty="0"/>
          </a:p>
        </p:txBody>
      </p:sp>
    </p:spTree>
    <p:extLst>
      <p:ext uri="{BB962C8B-B14F-4D97-AF65-F5344CB8AC3E}">
        <p14:creationId xmlns:p14="http://schemas.microsoft.com/office/powerpoint/2010/main" val="4048758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Using the curve fitting the previous graph in excel we got 4 polynomial equations and</a:t>
            </a:r>
            <a:r>
              <a:rPr lang="en-US" baseline="0" dirty="0"/>
              <a:t>, we measure ftp and </a:t>
            </a:r>
            <a:r>
              <a:rPr lang="en-US" baseline="0" dirty="0" err="1"/>
              <a:t>fmax</a:t>
            </a:r>
            <a:r>
              <a:rPr lang="en-US" baseline="0" dirty="0"/>
              <a:t> for different supply voltages. We observe that as we decrease supply voltage, </a:t>
            </a:r>
            <a:r>
              <a:rPr lang="en-US" baseline="0" dirty="0" err="1"/>
              <a:t>fTDP</a:t>
            </a:r>
            <a:r>
              <a:rPr lang="en-US" baseline="0" dirty="0"/>
              <a:t> increases but at the same time </a:t>
            </a:r>
            <a:r>
              <a:rPr lang="en-US" baseline="0" dirty="0" err="1"/>
              <a:t>fmax</a:t>
            </a:r>
            <a:r>
              <a:rPr lang="en-US" baseline="0" dirty="0"/>
              <a:t> reduces. Similarly we measure cycle efficiencies from equations using the two frequencies </a:t>
            </a:r>
            <a:r>
              <a:rPr lang="en-US" baseline="0" dirty="0" err="1"/>
              <a:t>ftdp</a:t>
            </a:r>
            <a:r>
              <a:rPr lang="en-US" baseline="0" dirty="0"/>
              <a:t> and </a:t>
            </a:r>
            <a:r>
              <a:rPr lang="en-US" baseline="0" dirty="0" err="1"/>
              <a:t>fmax</a:t>
            </a:r>
            <a:r>
              <a:rPr lang="en-US" baseline="0" dirty="0"/>
              <a:t>. Note that cycle efficiency increases in both the cases with decrease in supply voltage because energy per cycle consumed is less when the frequency is more. </a:t>
            </a:r>
          </a:p>
          <a:p>
            <a:r>
              <a:rPr lang="en-US" sz="1200" b="0" i="0" u="none" strike="noStrike" kern="1200" baseline="0" dirty="0">
                <a:solidFill>
                  <a:schemeClr val="tx1"/>
                </a:solidFill>
                <a:latin typeface="+mn-lt"/>
                <a:ea typeface="+mn-ea"/>
                <a:cs typeface="+mn-cs"/>
              </a:rPr>
              <a:t>Solving these equations by a numerical solver in MATLAB, we obtain two complex and one real roots. Discarding complex roots, the real root gives </a:t>
            </a:r>
            <a:r>
              <a:rPr lang="en-US" sz="1200" b="0" i="0" u="none" strike="noStrike" kern="1200" baseline="0" dirty="0" err="1">
                <a:solidFill>
                  <a:schemeClr val="tx1"/>
                </a:solidFill>
                <a:latin typeface="+mn-lt"/>
                <a:ea typeface="+mn-ea"/>
                <a:cs typeface="+mn-cs"/>
              </a:rPr>
              <a:t>Vdd</a:t>
            </a:r>
            <a:r>
              <a:rPr lang="en-US" sz="1200" b="0" i="0" u="none" strike="noStrike" kern="1200" baseline="0" dirty="0">
                <a:solidFill>
                  <a:schemeClr val="tx1"/>
                </a:solidFill>
                <a:latin typeface="+mn-lt"/>
                <a:ea typeface="+mn-ea"/>
                <a:cs typeface="+mn-cs"/>
              </a:rPr>
              <a:t> = 1:112 volts. This  is the optimum voltage </a:t>
            </a:r>
            <a:r>
              <a:rPr lang="en-US" sz="1200" b="0" i="0" u="none" strike="noStrike" kern="1200" baseline="0" dirty="0" err="1">
                <a:solidFill>
                  <a:schemeClr val="tx1"/>
                </a:solidFill>
                <a:latin typeface="+mn-lt"/>
                <a:ea typeface="+mn-ea"/>
                <a:cs typeface="+mn-cs"/>
              </a:rPr>
              <a:t>Vddopt</a:t>
            </a:r>
            <a:r>
              <a:rPr lang="en-US" sz="1200" b="0" i="0" u="none" strike="noStrike" kern="1200" baseline="0" dirty="0">
                <a:solidFill>
                  <a:schemeClr val="tx1"/>
                </a:solidFill>
                <a:latin typeface="+mn-lt"/>
                <a:ea typeface="+mn-ea"/>
                <a:cs typeface="+mn-cs"/>
              </a:rPr>
              <a:t> at which the processor will run fastest without exceeding the TDP. We can calculate </a:t>
            </a:r>
            <a:r>
              <a:rPr lang="en-US" sz="1200" b="0" i="0" u="none" strike="noStrike" kern="1200" baseline="0" dirty="0" err="1">
                <a:solidFill>
                  <a:schemeClr val="tx1"/>
                </a:solidFill>
                <a:latin typeface="+mn-lt"/>
                <a:ea typeface="+mn-ea"/>
                <a:cs typeface="+mn-cs"/>
              </a:rPr>
              <a:t>fopt</a:t>
            </a:r>
            <a:r>
              <a:rPr lang="en-US" sz="1200" b="0" i="0" u="none" strike="noStrike" kern="1200" baseline="0" dirty="0">
                <a:solidFill>
                  <a:schemeClr val="tx1"/>
                </a:solidFill>
                <a:latin typeface="+mn-lt"/>
                <a:ea typeface="+mn-ea"/>
                <a:cs typeface="+mn-cs"/>
              </a:rPr>
              <a:t> by substituting </a:t>
            </a:r>
            <a:r>
              <a:rPr lang="en-US" sz="1200" b="0" i="0" u="none" strike="noStrike" kern="1200" baseline="0" dirty="0" err="1">
                <a:solidFill>
                  <a:schemeClr val="tx1"/>
                </a:solidFill>
                <a:latin typeface="+mn-lt"/>
                <a:ea typeface="+mn-ea"/>
                <a:cs typeface="+mn-cs"/>
              </a:rPr>
              <a:t>Vdd</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Vddopt</a:t>
            </a:r>
            <a:r>
              <a:rPr lang="en-US" sz="1200" b="0" i="0" u="none" strike="noStrike" kern="1200" baseline="0" dirty="0">
                <a:solidFill>
                  <a:schemeClr val="tx1"/>
                </a:solidFill>
                <a:latin typeface="+mn-lt"/>
                <a:ea typeface="+mn-ea"/>
                <a:cs typeface="+mn-cs"/>
              </a:rPr>
              <a:t>, which gives </a:t>
            </a:r>
            <a:r>
              <a:rPr lang="en-US" sz="1200" b="0" i="0" u="none" strike="noStrike" kern="1200" baseline="0" dirty="0" err="1">
                <a:solidFill>
                  <a:schemeClr val="tx1"/>
                </a:solidFill>
                <a:latin typeface="+mn-lt"/>
                <a:ea typeface="+mn-ea"/>
                <a:cs typeface="+mn-cs"/>
              </a:rPr>
              <a:t>fopt</a:t>
            </a:r>
            <a:r>
              <a:rPr lang="en-US" sz="1200" b="0" i="0" u="none" strike="noStrike" kern="1200" baseline="0" dirty="0">
                <a:solidFill>
                  <a:schemeClr val="tx1"/>
                </a:solidFill>
                <a:latin typeface="+mn-lt"/>
                <a:ea typeface="+mn-ea"/>
                <a:cs typeface="+mn-cs"/>
              </a:rPr>
              <a:t> = 4531 </a:t>
            </a:r>
            <a:r>
              <a:rPr lang="en-US" sz="1200" b="0" i="0" u="none" strike="noStrike" kern="1200" baseline="0" dirty="0" err="1">
                <a:solidFill>
                  <a:schemeClr val="tx1"/>
                </a:solidFill>
                <a:latin typeface="+mn-lt"/>
                <a:ea typeface="+mn-ea"/>
                <a:cs typeface="+mn-cs"/>
              </a:rPr>
              <a:t>MHz.</a:t>
            </a:r>
            <a:r>
              <a:rPr lang="en-US" sz="1200" b="0" i="0" u="none" strike="noStrike" kern="1200" baseline="0" dirty="0">
                <a:solidFill>
                  <a:schemeClr val="tx1"/>
                </a:solidFill>
                <a:latin typeface="+mn-lt"/>
                <a:ea typeface="+mn-ea"/>
                <a:cs typeface="+mn-cs"/>
              </a:rPr>
              <a:t> Similarly, we can calculate </a:t>
            </a:r>
            <a:r>
              <a:rPr lang="en-US" sz="1200" b="0" i="0" u="none" strike="noStrike" kern="1200" baseline="0" dirty="0" err="1">
                <a:solidFill>
                  <a:schemeClr val="tx1"/>
                </a:solidFill>
                <a:latin typeface="+mn-lt"/>
                <a:ea typeface="+mn-ea"/>
                <a:cs typeface="+mn-cs"/>
              </a:rPr>
              <a:t>nopt</a:t>
            </a:r>
            <a:r>
              <a:rPr lang="en-US" sz="1200" b="0" i="0" u="none" strike="noStrike" kern="1200" baseline="0" dirty="0">
                <a:solidFill>
                  <a:schemeClr val="tx1"/>
                </a:solidFill>
                <a:latin typeface="+mn-lt"/>
                <a:ea typeface="+mn-ea"/>
                <a:cs typeface="+mn-cs"/>
              </a:rPr>
              <a:t> these equations by substituting </a:t>
            </a:r>
            <a:r>
              <a:rPr lang="en-US" sz="1200" b="0" i="0" u="none" strike="noStrike" kern="1200" baseline="0" dirty="0" err="1">
                <a:solidFill>
                  <a:schemeClr val="tx1"/>
                </a:solidFill>
                <a:latin typeface="+mn-lt"/>
                <a:ea typeface="+mn-ea"/>
                <a:cs typeface="+mn-cs"/>
              </a:rPr>
              <a:t>Vdd</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Vddopt</a:t>
            </a:r>
            <a:r>
              <a:rPr lang="en-US" sz="1200" b="0" i="0" u="none" strike="noStrike" kern="1200" baseline="0" dirty="0">
                <a:solidFill>
                  <a:schemeClr val="tx1"/>
                </a:solidFill>
                <a:latin typeface="+mn-lt"/>
                <a:ea typeface="+mn-ea"/>
                <a:cs typeface="+mn-cs"/>
              </a:rPr>
              <a:t>, which gives </a:t>
            </a:r>
            <a:r>
              <a:rPr lang="en-US" sz="1200" b="0" i="0" u="none" strike="noStrike" kern="1200" baseline="0" dirty="0" err="1">
                <a:solidFill>
                  <a:schemeClr val="tx1"/>
                </a:solidFill>
                <a:latin typeface="+mn-lt"/>
                <a:ea typeface="+mn-ea"/>
                <a:cs typeface="+mn-cs"/>
              </a:rPr>
              <a:t>nopt</a:t>
            </a:r>
            <a:r>
              <a:rPr lang="en-US" sz="1200" b="0" i="0" u="none" strike="noStrike" kern="1200" baseline="0" dirty="0">
                <a:solidFill>
                  <a:schemeClr val="tx1"/>
                </a:solidFill>
                <a:latin typeface="+mn-lt"/>
                <a:ea typeface="+mn-ea"/>
                <a:cs typeface="+mn-cs"/>
              </a:rPr>
              <a:t> = 47.91 cycles/J.</a:t>
            </a:r>
            <a:endParaRPr lang="en-US" dirty="0"/>
          </a:p>
        </p:txBody>
      </p:sp>
    </p:spTree>
    <p:extLst>
      <p:ext uri="{BB962C8B-B14F-4D97-AF65-F5344CB8AC3E}">
        <p14:creationId xmlns:p14="http://schemas.microsoft.com/office/powerpoint/2010/main" val="3408802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be explaining two application that we developed using this </a:t>
            </a:r>
            <a:r>
              <a:rPr lang="en-US" dirty="0" smtClean="0"/>
              <a:t>experiment</a:t>
            </a:r>
            <a:endParaRPr lang="en-US" dirty="0"/>
          </a:p>
        </p:txBody>
      </p:sp>
    </p:spTree>
    <p:extLst>
      <p:ext uri="{BB962C8B-B14F-4D97-AF65-F5344CB8AC3E}">
        <p14:creationId xmlns:p14="http://schemas.microsoft.com/office/powerpoint/2010/main" val="1296398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represents the data for various Intel processors when simulated using different PTM Models using the same methodology that we used for our selected processor, validating that our method can be applied to any processor given with its manufacturer specifications. </a:t>
            </a:r>
          </a:p>
        </p:txBody>
      </p:sp>
    </p:spTree>
    <p:extLst>
      <p:ext uri="{BB962C8B-B14F-4D97-AF65-F5344CB8AC3E}">
        <p14:creationId xmlns:p14="http://schemas.microsoft.com/office/powerpoint/2010/main" val="2864150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our area factor includes the activity factor but a better evaluation</a:t>
            </a:r>
            <a:r>
              <a:rPr lang="en-US" baseline="0" dirty="0"/>
              <a:t> can be achieved for any difference between adder circuit and chosen processor.</a:t>
            </a:r>
            <a:endParaRPr lang="en-US" dirty="0"/>
          </a:p>
        </p:txBody>
      </p:sp>
    </p:spTree>
    <p:extLst>
      <p:ext uri="{BB962C8B-B14F-4D97-AF65-F5344CB8AC3E}">
        <p14:creationId xmlns:p14="http://schemas.microsoft.com/office/powerpoint/2010/main" val="1093518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27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paper presents an inexpensive alternative that a user can adopt with reasonable effort and with readily available information. One needs the specifications of the processor and knowledge of its semiconductor technology. Relevant data from specifications include nominal voltage, clock frequency, thermal design power (TDP), maximum frequency (</a:t>
            </a:r>
            <a:r>
              <a:rPr lang="en-US" sz="1200" kern="1200" dirty="0" err="1">
                <a:solidFill>
                  <a:schemeClr val="tx1"/>
                </a:solidFill>
                <a:effectLst/>
                <a:latin typeface="+mn-lt"/>
                <a:ea typeface="+mn-ea"/>
                <a:cs typeface="+mn-cs"/>
              </a:rPr>
              <a:t>fmax</a:t>
            </a:r>
            <a:r>
              <a:rPr lang="en-US" sz="1200" kern="1200" dirty="0">
                <a:solidFill>
                  <a:schemeClr val="tx1"/>
                </a:solidFill>
                <a:effectLst/>
                <a:latin typeface="+mn-lt"/>
                <a:ea typeface="+mn-ea"/>
                <a:cs typeface="+mn-cs"/>
              </a:rPr>
              <a:t>) and peak power (</a:t>
            </a:r>
            <a:r>
              <a:rPr lang="en-US" sz="1200" kern="1200" dirty="0" err="1">
                <a:solidFill>
                  <a:schemeClr val="tx1"/>
                </a:solidFill>
                <a:effectLst/>
                <a:latin typeface="+mn-lt"/>
                <a:ea typeface="+mn-ea"/>
                <a:cs typeface="+mn-cs"/>
              </a:rPr>
              <a:t>Pmax</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main idea of this paper is to simulate a model digital circuit at the circuit-level using the technology of the target device. The model can be any circuit of convenient size. The simulator can be any efficient version of Spice with accurate technology models. In our illustration of the methodology, we use HSPICE [1] and, in the absence of actual models, employ the predictive technology model (PTM) [2]. The simulation is repeated at several voltages over the entire range in which the device can function. The results are then matched with the device specification data to determine suitable scale factors for size (area), voltage and frequency.</a:t>
            </a:r>
          </a:p>
          <a:p>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502076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With thi</a:t>
            </a:r>
            <a:r>
              <a:rPr lang="en-US" sz="2400" baseline="0" dirty="0"/>
              <a:t>s available information we illustrate a power management method that manages </a:t>
            </a:r>
            <a:r>
              <a:rPr lang="en-US" sz="2400" kern="1200" dirty="0">
                <a:solidFill>
                  <a:schemeClr val="tx1"/>
                </a:solidFill>
                <a:effectLst/>
                <a:latin typeface="+mn-lt"/>
                <a:ea typeface="+mn-ea"/>
                <a:cs typeface="+mn-cs"/>
              </a:rPr>
              <a:t>the highest performance including turbo (over-clocking), lowest energy, and all in-between operating modes.</a:t>
            </a:r>
          </a:p>
          <a:p>
            <a:endParaRPr lang="en-US" sz="2400" dirty="0"/>
          </a:p>
          <a:p>
            <a:endParaRPr lang="en-US" dirty="0"/>
          </a:p>
        </p:txBody>
      </p:sp>
    </p:spTree>
    <p:extLst>
      <p:ext uri="{BB962C8B-B14F-4D97-AF65-F5344CB8AC3E}">
        <p14:creationId xmlns:p14="http://schemas.microsoft.com/office/powerpoint/2010/main" val="36510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Application-specific optimization of operation could be done through either actual hardware experiment or entire chip simulation, both operations present difficulties.</a:t>
            </a:r>
          </a:p>
        </p:txBody>
      </p:sp>
    </p:spTree>
    <p:extLst>
      <p:ext uri="{BB962C8B-B14F-4D97-AF65-F5344CB8AC3E}">
        <p14:creationId xmlns:p14="http://schemas.microsoft.com/office/powerpoint/2010/main" val="1153973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 having cycle efficiency one can determine no. of cycles that can be completed per given energy resource. As an analogy to automobile performance, frequency is analogous to miles per hour MPH and  efficiency eta is analogous to miles per gallon MPG</a:t>
            </a:r>
          </a:p>
          <a:p>
            <a:endParaRPr lang="en-US" dirty="0"/>
          </a:p>
          <a:p>
            <a:endParaRPr lang="en-US" dirty="0"/>
          </a:p>
        </p:txBody>
      </p:sp>
    </p:spTree>
    <p:extLst>
      <p:ext uri="{BB962C8B-B14F-4D97-AF65-F5344CB8AC3E}">
        <p14:creationId xmlns:p14="http://schemas.microsoft.com/office/powerpoint/2010/main" val="4207174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In the initial phase of a CMOS product chip architecture and design, an assessment of power and performance at the technology node of interest is made from the compact models provided by the silicon foundry. In the design implementation phase, circuits and physical layouts are optimized by incorporating these models in the EDA tools. There are different tools for circuit modeling, netlist generation, simulation, process variation, and result analysis.</a:t>
            </a:r>
          </a:p>
          <a:p>
            <a:endParaRPr lang="en-US" sz="1200" b="0" i="0" u="none" strike="noStrike" kern="1200" baseline="0" dirty="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val="9108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Processor specifications we used for our experiment. </a:t>
            </a:r>
          </a:p>
        </p:txBody>
      </p:sp>
    </p:spTree>
    <p:extLst>
      <p:ext uri="{BB962C8B-B14F-4D97-AF65-F5344CB8AC3E}">
        <p14:creationId xmlns:p14="http://schemas.microsoft.com/office/powerpoint/2010/main" val="3351149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TDP is not the maximum power the CPU may consume - there may be periods of time when the CPU dissipates more power than that allowed by its thermal design. TDP is usually 20%-30% lower than the CPU maximum power dissipation.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Peak power is the maximum power dissipated by the processor under the worst case conditions - at the maximum core voltage, maximum temperature and maximum signal</a:t>
            </a:r>
          </a:p>
          <a:p>
            <a:r>
              <a:rPr lang="en-US" sz="1200" b="0" i="0" u="none" strike="noStrike" kern="1200" baseline="0" dirty="0">
                <a:solidFill>
                  <a:schemeClr val="tx1"/>
                </a:solidFill>
                <a:latin typeface="+mn-lt"/>
                <a:ea typeface="+mn-ea"/>
                <a:cs typeface="+mn-cs"/>
              </a:rPr>
              <a:t>loading conditions.</a:t>
            </a:r>
            <a:endParaRPr lang="en-US" dirty="0"/>
          </a:p>
          <a:p>
            <a:endParaRPr lang="en-US" dirty="0"/>
          </a:p>
        </p:txBody>
      </p:sp>
    </p:spTree>
    <p:extLst>
      <p:ext uri="{BB962C8B-B14F-4D97-AF65-F5344CB8AC3E}">
        <p14:creationId xmlns:p14="http://schemas.microsoft.com/office/powerpoint/2010/main" val="3506499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5BED0BA1-AB3B-E843-AA8B-52948C21424C}" type="datetime1">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9EE7D-FB37-4E04-8982-7171E671F843}"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73D1759-0667-A34C-B0A4-381C961E5AE1}" type="datetime1">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9EE7D-FB37-4E04-8982-7171E671F8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35FC37-22C4-6D4B-8F9F-6EDE84DA6434}" type="datetime1">
              <a:rPr lang="en-US" smtClean="0"/>
              <a:t>6/28/2019</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DAF9EE7D-FB37-4E04-8982-7171E671F8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B26D607-6A3E-864A-8F63-06DEC37DD2C7}" type="datetime1">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9EE7D-FB37-4E04-8982-7171E671F84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6F7DDC0-86DE-2D4D-B454-3741CD8BFB74}" type="datetime1">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9EE7D-FB37-4E04-8982-7171E671F84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3127238-B213-4D4B-B522-A2C5716C9FB7}" type="datetime1">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9EE7D-FB37-4E04-8982-7171E671F8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BEDFD8E-B7E4-8B46-8232-D0665CFA5062}" type="datetime1">
              <a:rPr lang="en-US" smtClean="0"/>
              <a:t>6/28/2019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F9EE7D-FB37-4E04-8982-7171E671F8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91DFE01-7AD9-E947-A531-4CC88401D1F9}" type="datetime1">
              <a:rPr lang="en-US" smtClean="0"/>
              <a:t>6/28/2019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F9EE7D-FB37-4E04-8982-7171E671F8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9F5A2F-1F3E-0147-97E1-846CA183DC70}" type="datetime1">
              <a:rPr lang="en-US" smtClean="0"/>
              <a:t>6/28/2019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F9EE7D-FB37-4E04-8982-7171E671F8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ABCDE11-0C41-AD4D-B6AC-13B1D436B243}" type="datetime1">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9EE7D-FB37-4E04-8982-7171E671F843}"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9299551E-384F-3A47-B77F-587A7B002677}" type="datetime1">
              <a:rPr lang="en-US" smtClean="0"/>
              <a:t>6/28/2019</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DAF9EE7D-FB37-4E04-8982-7171E671F84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2983380-D134-6F47-A581-F18849599E3F}" type="datetime1">
              <a:rPr lang="en-US" smtClean="0"/>
              <a:t>6/28/2019</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AF9EE7D-FB37-4E04-8982-7171E671F8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207" y="0"/>
            <a:ext cx="9129793" cy="5073016"/>
          </a:xfrm>
        </p:spPr>
        <p:txBody>
          <a:bodyPr>
            <a:noAutofit/>
          </a:bodyPr>
          <a:lstStyle/>
          <a:p>
            <a:pPr algn="ctr"/>
            <a:r>
              <a:rPr lang="en-US" sz="4400" dirty="0">
                <a:latin typeface="Calibri" panose="020F0502020204030204" pitchFamily="34" charset="0"/>
                <a:cs typeface="Calibri" panose="020F0502020204030204" pitchFamily="34" charset="0"/>
              </a:rPr>
              <a:t>Technology Characterization Model and Scaling</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For Energy Management</a:t>
            </a:r>
            <a:r>
              <a:rPr lang="en-US" dirty="0"/>
              <a:t/>
            </a:r>
            <a:br>
              <a:rPr lang="en-US" dirty="0"/>
            </a:br>
            <a:r>
              <a:rPr lang="en-US" sz="4400" dirty="0">
                <a:latin typeface="Calibri" panose="020F0502020204030204" pitchFamily="34" charset="0"/>
              </a:rPr>
              <a:t/>
            </a:r>
            <a:br>
              <a:rPr lang="en-US" sz="4400" dirty="0">
                <a:latin typeface="Calibri" panose="020F0502020204030204" pitchFamily="34" charset="0"/>
              </a:rPr>
            </a:br>
            <a:r>
              <a:rPr lang="en-US" sz="3200" dirty="0" err="1">
                <a:latin typeface="Calibri" panose="020F0502020204030204" pitchFamily="34" charset="0"/>
              </a:rPr>
              <a:t>Harshil</a:t>
            </a:r>
            <a:r>
              <a:rPr lang="en-US" sz="3200" dirty="0">
                <a:latin typeface="Calibri" panose="020F0502020204030204" pitchFamily="34" charset="0"/>
              </a:rPr>
              <a:t> Goyal</a:t>
            </a:r>
            <a:br>
              <a:rPr lang="en-US" sz="3200" dirty="0">
                <a:latin typeface="Calibri" panose="020F0502020204030204" pitchFamily="34" charset="0"/>
              </a:rPr>
            </a:br>
            <a:r>
              <a:rPr lang="en-US" sz="3200" dirty="0">
                <a:latin typeface="Calibri" panose="020F0502020204030204" pitchFamily="34" charset="0"/>
              </a:rPr>
              <a:t>Dr. Vishwani D. Agrawal</a:t>
            </a:r>
            <a:r>
              <a:rPr lang="en-US" sz="4400" dirty="0">
                <a:latin typeface="Calibri" panose="020F0502020204030204" pitchFamily="34" charset="0"/>
              </a:rPr>
              <a:t/>
            </a:r>
            <a:br>
              <a:rPr lang="en-US" sz="4400" dirty="0">
                <a:latin typeface="Calibri" panose="020F0502020204030204" pitchFamily="34" charset="0"/>
              </a:rPr>
            </a:br>
            <a:r>
              <a:rPr lang="en-US" sz="3200" dirty="0">
                <a:latin typeface="Calibri" panose="020F0502020204030204" pitchFamily="34" charset="0"/>
              </a:rPr>
              <a:t/>
            </a:r>
            <a:br>
              <a:rPr lang="en-US" sz="3200" dirty="0">
                <a:latin typeface="Calibri" panose="020F0502020204030204" pitchFamily="34" charset="0"/>
              </a:rPr>
            </a:br>
            <a:r>
              <a:rPr lang="en-US" sz="3200" i="1" dirty="0">
                <a:latin typeface="Calibri" panose="020F0502020204030204" pitchFamily="34" charset="0"/>
              </a:rPr>
              <a:t>VDAT</a:t>
            </a:r>
            <a:r>
              <a:rPr lang="en-US" sz="3200" dirty="0">
                <a:latin typeface="Calibri" panose="020F0502020204030204" pitchFamily="34" charset="0"/>
              </a:rPr>
              <a:t> - 2019</a:t>
            </a:r>
            <a:br>
              <a:rPr lang="en-US" sz="3200" dirty="0">
                <a:latin typeface="Calibri" panose="020F0502020204030204" pitchFamily="34" charset="0"/>
              </a:rPr>
            </a:br>
            <a:endParaRPr lang="en-US" sz="3200" dirty="0">
              <a:solidFill>
                <a:schemeClr val="tx1"/>
              </a:solidFill>
              <a:effectLst>
                <a:outerShdw blurRad="38100" dist="38100" dir="2700000" algn="tl">
                  <a:srgbClr val="FFC000">
                    <a:alpha val="43000"/>
                  </a:srgbClr>
                </a:outerShdw>
              </a:effectLst>
              <a:latin typeface="Calibri" panose="020F0502020204030204" pitchFamily="34" charset="0"/>
            </a:endParaRPr>
          </a:p>
        </p:txBody>
      </p:sp>
      <p:sp>
        <p:nvSpPr>
          <p:cNvPr id="12" name="Subtitle 2"/>
          <p:cNvSpPr>
            <a:spLocks noGrp="1"/>
          </p:cNvSpPr>
          <p:nvPr>
            <p:ph type="subTitle" sz="quarter" idx="1"/>
          </p:nvPr>
        </p:nvSpPr>
        <p:spPr>
          <a:xfrm>
            <a:off x="14207" y="5255077"/>
            <a:ext cx="9144000" cy="1078468"/>
          </a:xfrm>
        </p:spPr>
        <p:txBody>
          <a:bodyPr>
            <a:normAutofit/>
          </a:bodyPr>
          <a:lstStyle/>
          <a:p>
            <a:pPr lvl="0" algn="ctr"/>
            <a:r>
              <a:rPr lang="en-US" b="1" dirty="0">
                <a:solidFill>
                  <a:srgbClr val="00B0F0"/>
                </a:solidFill>
                <a:effectLst/>
                <a:latin typeface="Calibri" panose="020F0502020204030204" pitchFamily="34" charset="0"/>
              </a:rPr>
              <a:t>Department of Electrical and Computer Engineering </a:t>
            </a:r>
          </a:p>
          <a:p>
            <a:pPr lvl="0" algn="ctr"/>
            <a:r>
              <a:rPr lang="en-US" b="1" dirty="0">
                <a:solidFill>
                  <a:srgbClr val="F78819"/>
                </a:solidFill>
                <a:effectLst/>
                <a:latin typeface="Calibri" panose="020F0502020204030204" pitchFamily="34" charset="0"/>
              </a:rPr>
              <a:t>Auburn University, AL 36849 USA</a:t>
            </a:r>
          </a:p>
        </p:txBody>
      </p:sp>
      <p:pic>
        <p:nvPicPr>
          <p:cNvPr id="1028" name="Picture 4"/>
          <p:cNvPicPr>
            <a:picLocks noChangeAspect="1" noChangeArrowheads="1"/>
          </p:cNvPicPr>
          <p:nvPr/>
        </p:nvPicPr>
        <p:blipFill>
          <a:blip r:embed="rId3" cstate="print"/>
          <a:srcRect b="3306"/>
          <a:stretch>
            <a:fillRect/>
          </a:stretch>
        </p:blipFill>
        <p:spPr bwMode="auto">
          <a:xfrm>
            <a:off x="7007144" y="2124008"/>
            <a:ext cx="2122649" cy="2035657"/>
          </a:xfrm>
          <a:prstGeom prst="rect">
            <a:avLst/>
          </a:prstGeom>
          <a:noFill/>
          <a:ln w="9525">
            <a:noFill/>
            <a:miter lim="800000"/>
            <a:headEnd/>
            <a:tailEnd/>
          </a:ln>
        </p:spPr>
      </p:pic>
    </p:spTree>
    <p:extLst>
      <p:ext uri="{BB962C8B-B14F-4D97-AF65-F5344CB8AC3E}">
        <p14:creationId xmlns:p14="http://schemas.microsoft.com/office/powerpoint/2010/main" val="65412459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Calibri" panose="020F0502020204030204" pitchFamily="34" charset="0"/>
              </a:rPr>
              <a:t>Model Circuit Used</a:t>
            </a:r>
          </a:p>
        </p:txBody>
      </p:sp>
      <p:sp>
        <p:nvSpPr>
          <p:cNvPr id="4" name="Date Placeholder 3"/>
          <p:cNvSpPr>
            <a:spLocks noGrp="1"/>
          </p:cNvSpPr>
          <p:nvPr>
            <p:ph type="dt" sz="half" idx="10"/>
          </p:nvPr>
        </p:nvSpPr>
        <p:spPr/>
        <p:txBody>
          <a:bodyPr/>
          <a:lstStyle/>
          <a:p>
            <a:fld id="{ECF528F7-C2A6-F947-9F23-43E292F3F51A}" type="datetime1">
              <a:rPr lang="en-US" smtClean="0"/>
              <a:t>6/28/2019</a:t>
            </a:fld>
            <a:endParaRPr lang="en-US"/>
          </a:p>
        </p:txBody>
      </p:sp>
      <p:sp>
        <p:nvSpPr>
          <p:cNvPr id="3" name="Content Placeholder 2"/>
          <p:cNvSpPr>
            <a:spLocks noGrp="1"/>
          </p:cNvSpPr>
          <p:nvPr>
            <p:ph idx="1"/>
          </p:nvPr>
        </p:nvSpPr>
        <p:spPr>
          <a:xfrm>
            <a:off x="457200" y="4063274"/>
            <a:ext cx="8390898" cy="2514600"/>
          </a:xfrm>
        </p:spPr>
        <p:txBody>
          <a:bodyPr vert="horz" lIns="54864" tIns="91440" rtlCol="0" anchor="t">
            <a:normAutofit fontScale="70000" lnSpcReduction="20000"/>
          </a:bodyPr>
          <a:lstStyle/>
          <a:p>
            <a:r>
              <a:rPr lang="en-US" dirty="0">
                <a:latin typeface="Calibri" panose="020F0502020204030204" pitchFamily="34" charset="0"/>
              </a:rPr>
              <a:t>Adder circuit</a:t>
            </a:r>
          </a:p>
          <a:p>
            <a:pPr lvl="1"/>
            <a:r>
              <a:rPr lang="en-US" dirty="0">
                <a:latin typeface="Calibri" panose="020F0502020204030204" pitchFamily="34" charset="0"/>
              </a:rPr>
              <a:t>Fundamental block of functional units</a:t>
            </a:r>
          </a:p>
          <a:p>
            <a:pPr lvl="1"/>
            <a:r>
              <a:rPr lang="en-US" dirty="0">
                <a:latin typeface="Calibri" panose="020F0502020204030204" pitchFamily="34" charset="0"/>
              </a:rPr>
              <a:t>Often in processor’s critical path</a:t>
            </a:r>
          </a:p>
          <a:p>
            <a:pPr lvl="1"/>
            <a:r>
              <a:rPr lang="en-US" dirty="0">
                <a:latin typeface="Calibri" panose="020F0502020204030204" pitchFamily="34" charset="0"/>
              </a:rPr>
              <a:t>Used 16-bit Ripple Carry </a:t>
            </a:r>
            <a:r>
              <a:rPr lang="en-US" dirty="0" smtClean="0">
                <a:latin typeface="Calibri" panose="020F0502020204030204" pitchFamily="34" charset="0"/>
              </a:rPr>
              <a:t>Adder (RCA)</a:t>
            </a:r>
            <a:endParaRPr lang="en-US" dirty="0">
              <a:latin typeface="Calibri" panose="020F0502020204030204" pitchFamily="34" charset="0"/>
            </a:endParaRPr>
          </a:p>
          <a:p>
            <a:endParaRPr lang="en-US" dirty="0">
              <a:latin typeface="Calibri" panose="020F0502020204030204" pitchFamily="34" charset="0"/>
            </a:endParaRPr>
          </a:p>
          <a:p>
            <a:r>
              <a:rPr lang="en-US" dirty="0">
                <a:latin typeface="Calibri" panose="020F0502020204030204" pitchFamily="34" charset="0"/>
              </a:rPr>
              <a:t>PTM Models</a:t>
            </a:r>
          </a:p>
          <a:p>
            <a:pPr lvl="1"/>
            <a:r>
              <a:rPr lang="en-US" dirty="0">
                <a:latin typeface="Calibri" panose="020F0502020204030204" pitchFamily="34" charset="0"/>
              </a:rPr>
              <a:t>Characterized in two PTM models: bulk CMOS and High-K </a:t>
            </a:r>
          </a:p>
          <a:p>
            <a:pPr lvl="1"/>
            <a:r>
              <a:rPr lang="en-US" dirty="0">
                <a:latin typeface="Calibri" panose="020F0502020204030204" pitchFamily="34" charset="0"/>
              </a:rPr>
              <a:t>Technology node: 45nm, 32nm and 22nm</a:t>
            </a:r>
          </a:p>
          <a:p>
            <a:pPr lvl="1"/>
            <a:endParaRPr lang="en-US" dirty="0"/>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 y="1524000"/>
            <a:ext cx="9139311" cy="2619367"/>
          </a:xfrm>
          <a:prstGeom prst="rect">
            <a:avLst/>
          </a:prstGeom>
        </p:spPr>
      </p:pic>
      <p:sp>
        <p:nvSpPr>
          <p:cNvPr id="5" name="Slide Number Placeholder 4"/>
          <p:cNvSpPr>
            <a:spLocks noGrp="1"/>
          </p:cNvSpPr>
          <p:nvPr>
            <p:ph type="sldNum" sz="quarter" idx="12"/>
          </p:nvPr>
        </p:nvSpPr>
        <p:spPr/>
        <p:txBody>
          <a:bodyPr/>
          <a:lstStyle/>
          <a:p>
            <a:fld id="{DAF9EE7D-FB37-4E04-8982-7171E671F843}" type="slidenum">
              <a:rPr lang="en-US" smtClean="0"/>
              <a:pPr/>
              <a:t>10</a:t>
            </a:fld>
            <a:endParaRPr lang="en-US"/>
          </a:p>
        </p:txBody>
      </p:sp>
    </p:spTree>
    <p:extLst>
      <p:ext uri="{BB962C8B-B14F-4D97-AF65-F5344CB8AC3E}">
        <p14:creationId xmlns:p14="http://schemas.microsoft.com/office/powerpoint/2010/main" val="134146792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Vector Selection (contd.)</a:t>
            </a:r>
          </a:p>
        </p:txBody>
      </p:sp>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524000"/>
            <a:ext cx="5791200" cy="3675017"/>
          </a:xfrm>
        </p:spPr>
      </p:pic>
      <p:sp>
        <p:nvSpPr>
          <p:cNvPr id="7" name="Date Placeholder 6"/>
          <p:cNvSpPr>
            <a:spLocks noGrp="1"/>
          </p:cNvSpPr>
          <p:nvPr>
            <p:ph type="dt" sz="half" idx="10"/>
          </p:nvPr>
        </p:nvSpPr>
        <p:spPr/>
        <p:txBody>
          <a:bodyPr/>
          <a:lstStyle/>
          <a:p>
            <a:fld id="{A1382F4C-66A0-7E4D-9146-15763AB5C41A}" type="datetime1">
              <a:rPr lang="en-US" smtClean="0"/>
              <a:t>6/28/2019</a:t>
            </a:fld>
            <a:endParaRPr lang="en-US"/>
          </a:p>
        </p:txBody>
      </p:sp>
      <p:sp>
        <p:nvSpPr>
          <p:cNvPr id="15" name="Rectangle 14"/>
          <p:cNvSpPr/>
          <p:nvPr/>
        </p:nvSpPr>
        <p:spPr>
          <a:xfrm>
            <a:off x="76200" y="5136831"/>
            <a:ext cx="9067800" cy="1477328"/>
          </a:xfrm>
          <a:prstGeom prst="rect">
            <a:avLst/>
          </a:prstGeom>
        </p:spPr>
        <p:txBody>
          <a:bodyPr wrap="square">
            <a:spAutoFit/>
          </a:bodyPr>
          <a:lstStyle/>
          <a:p>
            <a:pPr marL="438912" lvl="1" indent="-320040">
              <a:spcBef>
                <a:spcPts val="0"/>
              </a:spcBef>
              <a:buClr>
                <a:schemeClr val="accent1"/>
              </a:buClr>
              <a:buSzPct val="80000"/>
              <a:buFont typeface="Wingdings 2"/>
              <a:buChar char=""/>
            </a:pPr>
            <a:r>
              <a:rPr lang="en-US" sz="2400" dirty="0">
                <a:latin typeface="Calibri" panose="020F0502020204030204" pitchFamily="34" charset="0"/>
              </a:rPr>
              <a:t>Out of 1000 random vectors 50 vector pairs were </a:t>
            </a:r>
            <a:r>
              <a:rPr lang="en-US" sz="2400" dirty="0" smtClean="0">
                <a:latin typeface="Calibri" panose="020F0502020204030204" pitchFamily="34" charset="0"/>
              </a:rPr>
              <a:t>selected:</a:t>
            </a:r>
            <a:endParaRPr lang="en-US" sz="2400" dirty="0">
              <a:latin typeface="Calibri" panose="020F0502020204030204" pitchFamily="34" charset="0"/>
            </a:endParaRPr>
          </a:p>
          <a:p>
            <a:pPr marL="704088" lvl="2" indent="-320040">
              <a:spcBef>
                <a:spcPts val="0"/>
              </a:spcBef>
              <a:buClr>
                <a:srgbClr val="00B0F0"/>
              </a:buClr>
              <a:buSzPct val="80000"/>
              <a:buFont typeface="Wingdings 2"/>
              <a:buChar char=""/>
            </a:pPr>
            <a:r>
              <a:rPr lang="en-US" sz="2200" dirty="0">
                <a:latin typeface="Calibri" panose="020F0502020204030204" pitchFamily="34" charset="0"/>
              </a:rPr>
              <a:t>16 consume avg. power</a:t>
            </a:r>
          </a:p>
          <a:p>
            <a:pPr marL="704088" lvl="2" indent="-320040">
              <a:spcBef>
                <a:spcPts val="0"/>
              </a:spcBef>
              <a:buClr>
                <a:srgbClr val="00B0F0"/>
              </a:buClr>
              <a:buSzPct val="80000"/>
              <a:buFont typeface="Wingdings 2"/>
              <a:buChar char=""/>
            </a:pPr>
            <a:r>
              <a:rPr lang="en-US" sz="2200" dirty="0">
                <a:latin typeface="Calibri" panose="020F0502020204030204" pitchFamily="34" charset="0"/>
              </a:rPr>
              <a:t>17 consume above avg. power including the peak power vector pair</a:t>
            </a:r>
          </a:p>
          <a:p>
            <a:pPr marL="704088" lvl="2" indent="-320040">
              <a:spcBef>
                <a:spcPts val="0"/>
              </a:spcBef>
              <a:buClr>
                <a:srgbClr val="00B0F0"/>
              </a:buClr>
              <a:buSzPct val="80000"/>
              <a:buFont typeface="Wingdings 2"/>
              <a:buChar char=""/>
            </a:pPr>
            <a:r>
              <a:rPr lang="en-US" sz="2200" dirty="0">
                <a:latin typeface="Calibri" panose="020F0502020204030204" pitchFamily="34" charset="0"/>
              </a:rPr>
              <a:t>17 consume below avg. power including the min. power vector pair</a:t>
            </a:r>
          </a:p>
        </p:txBody>
      </p:sp>
      <p:sp>
        <p:nvSpPr>
          <p:cNvPr id="2" name="Slide Number Placeholder 1"/>
          <p:cNvSpPr>
            <a:spLocks noGrp="1"/>
          </p:cNvSpPr>
          <p:nvPr>
            <p:ph type="sldNum" sz="quarter" idx="12"/>
          </p:nvPr>
        </p:nvSpPr>
        <p:spPr/>
        <p:txBody>
          <a:bodyPr/>
          <a:lstStyle/>
          <a:p>
            <a:fld id="{DAF9EE7D-FB37-4E04-8982-7171E671F843}" type="slidenum">
              <a:rPr lang="en-US" smtClean="0"/>
              <a:pPr/>
              <a:t>11</a:t>
            </a:fld>
            <a:endParaRPr lang="en-US"/>
          </a:p>
        </p:txBody>
      </p:sp>
    </p:spTree>
    <p:extLst>
      <p:ext uri="{BB962C8B-B14F-4D97-AF65-F5344CB8AC3E}">
        <p14:creationId xmlns:p14="http://schemas.microsoft.com/office/powerpoint/2010/main" val="1487179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82" y="109502"/>
            <a:ext cx="8831317" cy="1251062"/>
          </a:xfrm>
        </p:spPr>
        <p:txBody>
          <a:bodyPr>
            <a:noAutofit/>
          </a:bodyPr>
          <a:lstStyle/>
          <a:p>
            <a:r>
              <a:rPr lang="en-US" sz="3200" dirty="0"/>
              <a:t>Model </a:t>
            </a:r>
            <a:r>
              <a:rPr lang="en-US" sz="3200" dirty="0" smtClean="0"/>
              <a:t>Circuit (Adder</a:t>
            </a:r>
            <a:r>
              <a:rPr lang="en-US" sz="3200" dirty="0"/>
              <a:t>) Simulation </a:t>
            </a:r>
            <a:r>
              <a:rPr lang="en-US" sz="3200" dirty="0" smtClean="0"/>
              <a:t>by H-Spice (32nm Bulk PTM </a:t>
            </a:r>
            <a:r>
              <a:rPr lang="en-US" sz="3200" dirty="0" err="1" smtClean="0"/>
              <a:t>Techbology</a:t>
            </a:r>
            <a:r>
              <a:rPr lang="en-US" sz="3200" dirty="0" smtClean="0"/>
              <a:t>)</a:t>
            </a:r>
            <a:endParaRPr lang="en-US" sz="3200" dirty="0"/>
          </a:p>
        </p:txBody>
      </p:sp>
      <p:graphicFrame>
        <p:nvGraphicFramePr>
          <p:cNvPr id="12" name="Table 11"/>
          <p:cNvGraphicFramePr>
            <a:graphicFrameLocks noGrp="1"/>
          </p:cNvGraphicFramePr>
          <p:nvPr>
            <p:extLst>
              <p:ext uri="{D42A27DB-BD31-4B8C-83A1-F6EECF244321}">
                <p14:modId xmlns:p14="http://schemas.microsoft.com/office/powerpoint/2010/main" val="297713637"/>
              </p:ext>
            </p:extLst>
          </p:nvPr>
        </p:nvGraphicFramePr>
        <p:xfrm>
          <a:off x="228600" y="1524001"/>
          <a:ext cx="8709661" cy="5035144"/>
        </p:xfrm>
        <a:graphic>
          <a:graphicData uri="http://schemas.openxmlformats.org/drawingml/2006/table">
            <a:tbl>
              <a:tblPr>
                <a:tableStyleId>{BC89EF96-8CEA-46FF-86C4-4CE0E7609802}</a:tableStyleId>
              </a:tblPr>
              <a:tblGrid>
                <a:gridCol w="870966">
                  <a:extLst>
                    <a:ext uri="{9D8B030D-6E8A-4147-A177-3AD203B41FA5}">
                      <a16:colId xmlns:a16="http://schemas.microsoft.com/office/drawing/2014/main" val="3318722060"/>
                    </a:ext>
                  </a:extLst>
                </a:gridCol>
                <a:gridCol w="653225">
                  <a:extLst>
                    <a:ext uri="{9D8B030D-6E8A-4147-A177-3AD203B41FA5}">
                      <a16:colId xmlns:a16="http://schemas.microsoft.com/office/drawing/2014/main" val="1894446953"/>
                    </a:ext>
                  </a:extLst>
                </a:gridCol>
                <a:gridCol w="767825">
                  <a:extLst>
                    <a:ext uri="{9D8B030D-6E8A-4147-A177-3AD203B41FA5}">
                      <a16:colId xmlns:a16="http://schemas.microsoft.com/office/drawing/2014/main" val="3655709018"/>
                    </a:ext>
                  </a:extLst>
                </a:gridCol>
                <a:gridCol w="687605">
                  <a:extLst>
                    <a:ext uri="{9D8B030D-6E8A-4147-A177-3AD203B41FA5}">
                      <a16:colId xmlns:a16="http://schemas.microsoft.com/office/drawing/2014/main" val="444274974"/>
                    </a:ext>
                  </a:extLst>
                </a:gridCol>
                <a:gridCol w="687605">
                  <a:extLst>
                    <a:ext uri="{9D8B030D-6E8A-4147-A177-3AD203B41FA5}">
                      <a16:colId xmlns:a16="http://schemas.microsoft.com/office/drawing/2014/main" val="1686630555"/>
                    </a:ext>
                  </a:extLst>
                </a:gridCol>
                <a:gridCol w="1375210">
                  <a:extLst>
                    <a:ext uri="{9D8B030D-6E8A-4147-A177-3AD203B41FA5}">
                      <a16:colId xmlns:a16="http://schemas.microsoft.com/office/drawing/2014/main" val="1346179826"/>
                    </a:ext>
                  </a:extLst>
                </a:gridCol>
                <a:gridCol w="1163198">
                  <a:extLst>
                    <a:ext uri="{9D8B030D-6E8A-4147-A177-3AD203B41FA5}">
                      <a16:colId xmlns:a16="http://schemas.microsoft.com/office/drawing/2014/main" val="3476639051"/>
                    </a:ext>
                  </a:extLst>
                </a:gridCol>
                <a:gridCol w="762095">
                  <a:extLst>
                    <a:ext uri="{9D8B030D-6E8A-4147-A177-3AD203B41FA5}">
                      <a16:colId xmlns:a16="http://schemas.microsoft.com/office/drawing/2014/main" val="3908536767"/>
                    </a:ext>
                  </a:extLst>
                </a:gridCol>
                <a:gridCol w="870966">
                  <a:extLst>
                    <a:ext uri="{9D8B030D-6E8A-4147-A177-3AD203B41FA5}">
                      <a16:colId xmlns:a16="http://schemas.microsoft.com/office/drawing/2014/main" val="3528096381"/>
                    </a:ext>
                  </a:extLst>
                </a:gridCol>
                <a:gridCol w="870966">
                  <a:extLst>
                    <a:ext uri="{9D8B030D-6E8A-4147-A177-3AD203B41FA5}">
                      <a16:colId xmlns:a16="http://schemas.microsoft.com/office/drawing/2014/main" val="696979460"/>
                    </a:ext>
                  </a:extLst>
                </a:gridCol>
              </a:tblGrid>
              <a:tr h="308374">
                <a:tc>
                  <a:txBody>
                    <a:bodyPr/>
                    <a:lstStyle/>
                    <a:p>
                      <a:pPr algn="ctr" fontAlgn="ctr"/>
                      <a:r>
                        <a:rPr lang="en-US" sz="2000" b="1" u="none" strike="noStrike" dirty="0">
                          <a:effectLst/>
                          <a:latin typeface="Calibri" panose="020F0502020204030204" pitchFamily="34" charset="0"/>
                        </a:rPr>
                        <a:t>Voltage</a:t>
                      </a:r>
                      <a:endParaRPr lang="en-US" sz="2000" b="1" i="0" u="none" strike="noStrike" dirty="0">
                        <a:solidFill>
                          <a:srgbClr val="000000"/>
                        </a:solidFill>
                        <a:effectLst/>
                        <a:latin typeface="Calibri" panose="020F0502020204030204" pitchFamily="34" charset="0"/>
                      </a:endParaRPr>
                    </a:p>
                  </a:txBody>
                  <a:tcPr marL="9525" marR="9525" marT="9525" marB="0" anchor="ctr"/>
                </a:tc>
                <a:tc gridSpan="4">
                  <a:txBody>
                    <a:bodyPr/>
                    <a:lstStyle/>
                    <a:p>
                      <a:pPr algn="ctr" fontAlgn="ctr"/>
                      <a:r>
                        <a:rPr lang="en-US" sz="2000" b="1" u="none" strike="noStrike" dirty="0">
                          <a:effectLst/>
                          <a:latin typeface="Calibri" panose="020F0502020204030204" pitchFamily="34" charset="0"/>
                        </a:rPr>
                        <a:t>Power from simulation</a:t>
                      </a:r>
                      <a:endParaRPr lang="en-US" sz="2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000" b="1" u="none" strike="noStrike" dirty="0">
                          <a:effectLst/>
                          <a:latin typeface="Calibri" panose="020F0502020204030204" pitchFamily="34" charset="0"/>
                        </a:rPr>
                        <a:t>Timing from simulation</a:t>
                      </a:r>
                      <a:endParaRPr lang="en-US" sz="2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3">
                  <a:txBody>
                    <a:bodyPr/>
                    <a:lstStyle/>
                    <a:p>
                      <a:pPr algn="ctr" fontAlgn="ctr"/>
                      <a:r>
                        <a:rPr lang="en-US" sz="2000" b="1" u="none" strike="noStrike" dirty="0">
                          <a:effectLst/>
                          <a:latin typeface="Calibri" panose="020F0502020204030204" pitchFamily="34" charset="0"/>
                        </a:rPr>
                        <a:t>Energy </a:t>
                      </a:r>
                      <a:r>
                        <a:rPr lang="en-US" sz="2000" b="1" u="none" strike="noStrike" dirty="0" smtClean="0">
                          <a:effectLst/>
                          <a:latin typeface="Calibri" panose="020F0502020204030204" pitchFamily="34" charset="0"/>
                        </a:rPr>
                        <a:t>per </a:t>
                      </a:r>
                      <a:r>
                        <a:rPr lang="en-US" sz="2000" b="1" u="none" strike="noStrike" dirty="0">
                          <a:effectLst/>
                          <a:latin typeface="Calibri" panose="020F0502020204030204" pitchFamily="34" charset="0"/>
                        </a:rPr>
                        <a:t>cycle</a:t>
                      </a:r>
                      <a:endParaRPr lang="en-US" sz="2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35961605"/>
                  </a:ext>
                </a:extLst>
              </a:tr>
              <a:tr h="514677">
                <a:tc>
                  <a:txBody>
                    <a:bodyPr/>
                    <a:lstStyle/>
                    <a:p>
                      <a:pPr algn="ctr" fontAlgn="ctr"/>
                      <a:r>
                        <a:rPr lang="en-US" sz="1600" b="1" u="none" strike="noStrike" dirty="0">
                          <a:effectLst/>
                          <a:latin typeface="Calibri" panose="020F0502020204030204" pitchFamily="34" charset="0"/>
                        </a:rPr>
                        <a:t>V</a:t>
                      </a:r>
                      <a:r>
                        <a:rPr lang="en-US" sz="1600" b="1" u="none" strike="noStrike" baseline="-25000" dirty="0">
                          <a:effectLst/>
                          <a:latin typeface="Calibri" panose="020F0502020204030204" pitchFamily="34" charset="0"/>
                        </a:rPr>
                        <a:t>dd</a:t>
                      </a:r>
                      <a:r>
                        <a:rPr lang="en-US" sz="1600" b="1" u="none" strike="noStrike" dirty="0">
                          <a:effectLst/>
                          <a:latin typeface="Calibri" panose="020F0502020204030204" pitchFamily="34" charset="0"/>
                        </a:rPr>
                        <a:t> (v)</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err="1">
                          <a:effectLst/>
                          <a:latin typeface="Calibri" panose="020F0502020204030204" pitchFamily="34" charset="0"/>
                        </a:rPr>
                        <a:t>p</a:t>
                      </a:r>
                      <a:r>
                        <a:rPr lang="en-US" sz="1600" b="1" u="none" strike="noStrike" baseline="-25000" dirty="0" err="1">
                          <a:effectLst/>
                          <a:latin typeface="Calibri" panose="020F0502020204030204" pitchFamily="34" charset="0"/>
                        </a:rPr>
                        <a:t>avg</a:t>
                      </a:r>
                      <a:r>
                        <a:rPr lang="en-US" sz="1600" b="1" u="none" strike="noStrike" baseline="-25000" dirty="0">
                          <a:effectLst/>
                          <a:latin typeface="Calibri" panose="020F0502020204030204" pitchFamily="34" charset="0"/>
                        </a:rPr>
                        <a:t>.</a:t>
                      </a:r>
                      <a:r>
                        <a:rPr lang="en-US" sz="1600" b="1" u="none" strike="noStrike" dirty="0">
                          <a:effectLst/>
                          <a:latin typeface="Calibri" panose="020F0502020204030204" pitchFamily="34" charset="0"/>
                        </a:rPr>
                        <a:t>  (µW)</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 </a:t>
                      </a:r>
                      <a:r>
                        <a:rPr lang="en-US" sz="1600" b="1" u="none" strike="noStrike" dirty="0" err="1">
                          <a:effectLst/>
                          <a:latin typeface="Calibri" panose="020F0502020204030204" pitchFamily="34" charset="0"/>
                        </a:rPr>
                        <a:t>p</a:t>
                      </a:r>
                      <a:r>
                        <a:rPr lang="en-US" sz="1600" b="1" u="none" strike="noStrike" baseline="-25000" dirty="0" err="1">
                          <a:effectLst/>
                          <a:latin typeface="Calibri" panose="020F0502020204030204" pitchFamily="34" charset="0"/>
                        </a:rPr>
                        <a:t>dyn</a:t>
                      </a:r>
                      <a:endParaRPr lang="en-US" sz="1600" b="1" u="none" strike="noStrike" baseline="-25000" dirty="0">
                        <a:effectLst/>
                        <a:latin typeface="Calibri" panose="020F0502020204030204" pitchFamily="34" charset="0"/>
                      </a:endParaRPr>
                    </a:p>
                    <a:p>
                      <a:pPr algn="ctr" fontAlgn="ctr"/>
                      <a:r>
                        <a:rPr lang="en-US" sz="1600" b="1" u="none" strike="noStrike" dirty="0">
                          <a:effectLst/>
                          <a:latin typeface="Calibri" panose="020F0502020204030204" pitchFamily="34" charset="0"/>
                        </a:rPr>
                        <a:t>(µW) </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err="1">
                          <a:effectLst/>
                          <a:latin typeface="Calibri" panose="020F0502020204030204" pitchFamily="34" charset="0"/>
                        </a:rPr>
                        <a:t>p</a:t>
                      </a:r>
                      <a:r>
                        <a:rPr lang="en-US" sz="1600" b="1" u="none" strike="noStrike" baseline="-25000" dirty="0" err="1">
                          <a:effectLst/>
                          <a:latin typeface="Calibri" panose="020F0502020204030204" pitchFamily="34" charset="0"/>
                        </a:rPr>
                        <a:t>static</a:t>
                      </a:r>
                      <a:r>
                        <a:rPr lang="en-US" sz="1600" b="1" u="none" strike="noStrike" dirty="0">
                          <a:effectLst/>
                          <a:latin typeface="Calibri" panose="020F0502020204030204" pitchFamily="34" charset="0"/>
                        </a:rPr>
                        <a:t>  (µW) </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err="1">
                          <a:effectLst/>
                          <a:latin typeface="Calibri" panose="020F0502020204030204" pitchFamily="34" charset="0"/>
                        </a:rPr>
                        <a:t>P</a:t>
                      </a:r>
                      <a:r>
                        <a:rPr lang="en-US" sz="1600" b="1" u="none" strike="noStrike" baseline="-25000" dirty="0" err="1">
                          <a:effectLst/>
                          <a:latin typeface="Calibri" panose="020F0502020204030204" pitchFamily="34" charset="0"/>
                        </a:rPr>
                        <a:t>peak</a:t>
                      </a:r>
                      <a:r>
                        <a:rPr lang="en-US" sz="1600" b="1" u="none" strike="noStrike" baseline="-25000" dirty="0">
                          <a:effectLst/>
                          <a:latin typeface="Calibri" panose="020F0502020204030204" pitchFamily="34" charset="0"/>
                        </a:rPr>
                        <a:t> </a:t>
                      </a:r>
                      <a:r>
                        <a:rPr lang="en-US" sz="1600" b="1" u="none" strike="noStrike" dirty="0">
                          <a:effectLst/>
                          <a:latin typeface="Calibri" panose="020F0502020204030204" pitchFamily="34" charset="0"/>
                        </a:rPr>
                        <a:t>(µW)</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Critical path Delay (</a:t>
                      </a:r>
                      <a:r>
                        <a:rPr lang="en-US" sz="1600" b="1" u="none" strike="noStrike" dirty="0" err="1">
                          <a:effectLst/>
                          <a:latin typeface="Calibri" panose="020F0502020204030204" pitchFamily="34" charset="0"/>
                        </a:rPr>
                        <a:t>ps</a:t>
                      </a:r>
                      <a:r>
                        <a:rPr lang="en-US" sz="1600" b="1" u="none" strike="noStrike" dirty="0">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err="1">
                          <a:effectLst/>
                          <a:latin typeface="Calibri" panose="020F0502020204030204" pitchFamily="34" charset="0"/>
                        </a:rPr>
                        <a:t>f</a:t>
                      </a:r>
                      <a:r>
                        <a:rPr lang="en-US" sz="1600" b="1" u="none" strike="noStrike" baseline="-25000" dirty="0" err="1">
                          <a:effectLst/>
                          <a:latin typeface="Calibri" panose="020F0502020204030204" pitchFamily="34" charset="0"/>
                        </a:rPr>
                        <a:t>max</a:t>
                      </a:r>
                      <a:r>
                        <a:rPr lang="en-US" sz="1600" b="1" u="none" strike="noStrike" dirty="0">
                          <a:effectLst/>
                          <a:latin typeface="Calibri" panose="020F0502020204030204" pitchFamily="34" charset="0"/>
                        </a:rPr>
                        <a:t> </a:t>
                      </a:r>
                    </a:p>
                    <a:p>
                      <a:pPr algn="ctr" fontAlgn="ctr"/>
                      <a:r>
                        <a:rPr lang="en-US" sz="1600" b="1" u="none" strike="noStrike" dirty="0">
                          <a:effectLst/>
                          <a:latin typeface="Calibri" panose="020F0502020204030204" pitchFamily="34" charset="0"/>
                        </a:rPr>
                        <a:t>(GHz)</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err="1">
                          <a:effectLst/>
                          <a:latin typeface="Calibri" panose="020F0502020204030204" pitchFamily="34" charset="0"/>
                        </a:rPr>
                        <a:t>e</a:t>
                      </a:r>
                      <a:r>
                        <a:rPr lang="en-US" sz="1600" b="1" u="none" strike="noStrike" baseline="-25000" dirty="0" err="1">
                          <a:effectLst/>
                          <a:latin typeface="Calibri" panose="020F0502020204030204" pitchFamily="34" charset="0"/>
                        </a:rPr>
                        <a:t>dyn</a:t>
                      </a:r>
                      <a:r>
                        <a:rPr lang="en-US" sz="1600" b="1" u="none" strike="noStrike" dirty="0">
                          <a:effectLst/>
                          <a:latin typeface="Calibri" panose="020F0502020204030204" pitchFamily="34" charset="0"/>
                        </a:rPr>
                        <a:t> </a:t>
                      </a:r>
                    </a:p>
                    <a:p>
                      <a:pPr algn="ctr" fontAlgn="ctr"/>
                      <a:r>
                        <a:rPr lang="en-US" sz="1600" b="1" u="none" strike="noStrike" dirty="0">
                          <a:effectLst/>
                          <a:latin typeface="Calibri" panose="020F0502020204030204" pitchFamily="34" charset="0"/>
                        </a:rPr>
                        <a:t>(</a:t>
                      </a:r>
                      <a:r>
                        <a:rPr lang="en-US" sz="1600" b="1" u="none" strike="noStrike" dirty="0" err="1">
                          <a:effectLst/>
                          <a:latin typeface="Calibri" panose="020F0502020204030204" pitchFamily="34" charset="0"/>
                        </a:rPr>
                        <a:t>fJ</a:t>
                      </a:r>
                      <a:r>
                        <a:rPr lang="en-US" sz="1600" b="1" u="none" strike="noStrike" dirty="0">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err="1">
                          <a:effectLst/>
                          <a:latin typeface="Calibri" panose="020F0502020204030204" pitchFamily="34" charset="0"/>
                        </a:rPr>
                        <a:t>e</a:t>
                      </a:r>
                      <a:r>
                        <a:rPr lang="en-US" sz="1600" b="1" u="none" strike="noStrike" baseline="-25000" dirty="0" err="1">
                          <a:effectLst/>
                          <a:latin typeface="Calibri" panose="020F0502020204030204" pitchFamily="34" charset="0"/>
                        </a:rPr>
                        <a:t>static</a:t>
                      </a:r>
                      <a:r>
                        <a:rPr lang="en-US" sz="1600" b="1" u="none" strike="noStrike" dirty="0">
                          <a:effectLst/>
                          <a:latin typeface="Calibri" panose="020F0502020204030204" pitchFamily="34" charset="0"/>
                        </a:rPr>
                        <a:t> </a:t>
                      </a:r>
                    </a:p>
                    <a:p>
                      <a:pPr algn="ctr" fontAlgn="ctr"/>
                      <a:r>
                        <a:rPr lang="en-US" sz="1600" b="1" u="none" strike="noStrike" dirty="0">
                          <a:effectLst/>
                          <a:latin typeface="Calibri" panose="020F0502020204030204" pitchFamily="34" charset="0"/>
                        </a:rPr>
                        <a:t>(</a:t>
                      </a:r>
                      <a:r>
                        <a:rPr lang="en-US" sz="1600" b="1" u="none" strike="noStrike" dirty="0" err="1">
                          <a:effectLst/>
                          <a:latin typeface="Calibri" panose="020F0502020204030204" pitchFamily="34" charset="0"/>
                        </a:rPr>
                        <a:t>fJ</a:t>
                      </a:r>
                      <a:r>
                        <a:rPr lang="en-US" sz="1600" b="1" u="none" strike="noStrike" dirty="0">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err="1">
                          <a:effectLst/>
                          <a:latin typeface="Calibri" panose="020F0502020204030204" pitchFamily="34" charset="0"/>
                        </a:rPr>
                        <a:t>e</a:t>
                      </a:r>
                      <a:r>
                        <a:rPr lang="en-US" sz="1600" b="1" u="none" strike="noStrike" baseline="-25000" dirty="0" err="1">
                          <a:effectLst/>
                          <a:latin typeface="Calibri" panose="020F0502020204030204" pitchFamily="34" charset="0"/>
                        </a:rPr>
                        <a:t>avg</a:t>
                      </a:r>
                      <a:r>
                        <a:rPr lang="en-US" sz="1600" b="1" u="none" strike="noStrike" baseline="-25000" dirty="0">
                          <a:effectLst/>
                          <a:latin typeface="Calibri" panose="020F0502020204030204" pitchFamily="34" charset="0"/>
                        </a:rPr>
                        <a:t>.</a:t>
                      </a:r>
                      <a:r>
                        <a:rPr lang="en-US" sz="1600" b="1" u="none" strike="noStrike" dirty="0">
                          <a:effectLst/>
                          <a:latin typeface="Calibri" panose="020F0502020204030204" pitchFamily="34" charset="0"/>
                        </a:rPr>
                        <a:t> </a:t>
                      </a:r>
                    </a:p>
                    <a:p>
                      <a:pPr algn="ctr" fontAlgn="ctr"/>
                      <a:r>
                        <a:rPr lang="en-US" sz="1600" b="1" u="none" strike="noStrike" dirty="0">
                          <a:effectLst/>
                          <a:latin typeface="Calibri" panose="020F0502020204030204" pitchFamily="34" charset="0"/>
                        </a:rPr>
                        <a:t>(</a:t>
                      </a:r>
                      <a:r>
                        <a:rPr lang="en-US" sz="1600" b="1" u="none" strike="noStrike" dirty="0" err="1">
                          <a:effectLst/>
                          <a:latin typeface="Calibri" panose="020F0502020204030204" pitchFamily="34" charset="0"/>
                        </a:rPr>
                        <a:t>fJ</a:t>
                      </a:r>
                      <a:r>
                        <a:rPr lang="en-US" sz="1600" b="1" u="none" strike="noStrike" dirty="0">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36803330"/>
                  </a:ext>
                </a:extLst>
              </a:tr>
              <a:tr h="246492">
                <a:tc>
                  <a:txBody>
                    <a:bodyPr/>
                    <a:lstStyle/>
                    <a:p>
                      <a:pPr algn="ctr" fontAlgn="ctr"/>
                      <a:r>
                        <a:rPr lang="en-US" sz="1500" b="1" u="none" strike="noStrike" dirty="0">
                          <a:effectLst/>
                          <a:latin typeface="Calibri" panose="020F0502020204030204" pitchFamily="34" charset="0"/>
                        </a:rPr>
                        <a:t>1.2</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124.03</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91.37</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32.66</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397.71</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320.85</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3.12</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29.32</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10.48</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39.8</a:t>
                      </a:r>
                      <a:endParaRPr lang="en-US" sz="15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13820580"/>
                  </a:ext>
                </a:extLst>
              </a:tr>
              <a:tr h="246492">
                <a:tc>
                  <a:txBody>
                    <a:bodyPr/>
                    <a:lstStyle/>
                    <a:p>
                      <a:pPr algn="ctr" fontAlgn="ctr"/>
                      <a:r>
                        <a:rPr lang="en-US" sz="1500" b="1" u="none" strike="noStrike">
                          <a:effectLst/>
                          <a:latin typeface="Calibri" panose="020F0502020204030204" pitchFamily="34" charset="0"/>
                        </a:rPr>
                        <a:t>1.15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100.5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78.31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22.19</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335.74</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338.91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2.95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26.54</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7.52</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34.06</a:t>
                      </a:r>
                      <a:endParaRPr lang="en-US" sz="15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01436760"/>
                  </a:ext>
                </a:extLst>
              </a:tr>
              <a:tr h="246492">
                <a:tc>
                  <a:txBody>
                    <a:bodyPr/>
                    <a:lstStyle/>
                    <a:p>
                      <a:pPr algn="ctr" fontAlgn="ctr"/>
                      <a:r>
                        <a:rPr lang="en-US" sz="1500" b="1" u="none" strike="noStrike">
                          <a:effectLst/>
                          <a:latin typeface="Calibri" panose="020F0502020204030204" pitchFamily="34" charset="0"/>
                        </a:rPr>
                        <a:t>1.1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81.93</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66.72</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15.21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261.9</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360.46</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2.77</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24.05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5.48</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29.53</a:t>
                      </a:r>
                      <a:endParaRPr lang="en-US" sz="15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68901718"/>
                  </a:ext>
                </a:extLst>
              </a:tr>
              <a:tr h="246492">
                <a:tc>
                  <a:txBody>
                    <a:bodyPr/>
                    <a:lstStyle/>
                    <a:p>
                      <a:pPr algn="ctr" fontAlgn="ctr"/>
                      <a:r>
                        <a:rPr lang="en-US" sz="1500" b="1" u="none" strike="noStrike">
                          <a:effectLst/>
                          <a:latin typeface="Calibri" panose="020F0502020204030204" pitchFamily="34" charset="0"/>
                        </a:rPr>
                        <a:t>1.05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66.21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55.74</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10.47</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217.46</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386.5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2.59</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21.54</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4.05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25.59</a:t>
                      </a:r>
                      <a:endParaRPr lang="en-US" sz="15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99101899"/>
                  </a:ext>
                </a:extLst>
              </a:tr>
              <a:tr h="246492">
                <a:tc>
                  <a:txBody>
                    <a:bodyPr/>
                    <a:lstStyle/>
                    <a:p>
                      <a:pPr algn="ctr" fontAlgn="ctr"/>
                      <a:r>
                        <a:rPr lang="en-US" sz="1500" b="1" u="none" strike="noStrike">
                          <a:effectLst/>
                          <a:latin typeface="Calibri" panose="020F0502020204030204" pitchFamily="34" charset="0"/>
                        </a:rPr>
                        <a:t>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53.77</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46.51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7.26</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178.2</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418.72</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2.39</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19.47</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3.04</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22.51</a:t>
                      </a:r>
                      <a:endParaRPr lang="en-US" sz="15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46875590"/>
                  </a:ext>
                </a:extLst>
              </a:tr>
              <a:tr h="246492">
                <a:tc>
                  <a:txBody>
                    <a:bodyPr/>
                    <a:lstStyle/>
                    <a:p>
                      <a:pPr algn="ctr" fontAlgn="ctr"/>
                      <a:r>
                        <a:rPr lang="en-US" sz="1500" b="1" u="none" strike="noStrike">
                          <a:effectLst/>
                          <a:latin typeface="Calibri" panose="020F0502020204030204" pitchFamily="34" charset="0"/>
                        </a:rPr>
                        <a:t>0.95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42.65</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37.58</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5.07</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144.77</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459.03</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2.18</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17.25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2.33</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19.58</a:t>
                      </a:r>
                      <a:endParaRPr lang="en-US" sz="15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01939677"/>
                  </a:ext>
                </a:extLst>
              </a:tr>
              <a:tr h="246492">
                <a:tc>
                  <a:txBody>
                    <a:bodyPr/>
                    <a:lstStyle/>
                    <a:p>
                      <a:pPr algn="ctr" fontAlgn="ctr"/>
                      <a:r>
                        <a:rPr lang="en-US" sz="1500" b="1" u="none" strike="noStrike">
                          <a:effectLst/>
                          <a:latin typeface="Calibri" panose="020F0502020204030204" pitchFamily="34" charset="0"/>
                        </a:rPr>
                        <a:t>0.9</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33.4</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29.83</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3.57</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115.34</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509.72</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1.96</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15.21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1.8202</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17.03</a:t>
                      </a:r>
                      <a:endParaRPr lang="en-US" sz="15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09458398"/>
                  </a:ext>
                </a:extLst>
              </a:tr>
              <a:tr h="246492">
                <a:tc>
                  <a:txBody>
                    <a:bodyPr/>
                    <a:lstStyle/>
                    <a:p>
                      <a:pPr algn="ctr" fontAlgn="ctr"/>
                      <a:r>
                        <a:rPr lang="en-US" sz="1500" b="1" u="none" strike="noStrike">
                          <a:effectLst/>
                          <a:latin typeface="Calibri" panose="020F0502020204030204" pitchFamily="34" charset="0"/>
                        </a:rPr>
                        <a:t>0.8</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19.08</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17.32</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1.751</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73.71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666.65</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11.55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1.167</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12.72</a:t>
                      </a:r>
                      <a:endParaRPr lang="en-US" sz="15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39729001"/>
                  </a:ext>
                </a:extLst>
              </a:tr>
              <a:tr h="246492">
                <a:tc>
                  <a:txBody>
                    <a:bodyPr/>
                    <a:lstStyle/>
                    <a:p>
                      <a:pPr algn="ctr" fontAlgn="ctr"/>
                      <a:r>
                        <a:rPr lang="en-US" sz="1500" b="1" u="none" strike="noStrike">
                          <a:effectLst/>
                          <a:latin typeface="Calibri" panose="020F0502020204030204" pitchFamily="34" charset="0"/>
                        </a:rPr>
                        <a:t>0.7</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9.59</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8.73</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0.856</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35.76</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986.51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1.014</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8.62</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0.844</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9.46</a:t>
                      </a:r>
                      <a:endParaRPr lang="en-US" sz="15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80073065"/>
                  </a:ext>
                </a:extLst>
              </a:tr>
              <a:tr h="246492">
                <a:tc>
                  <a:txBody>
                    <a:bodyPr/>
                    <a:lstStyle/>
                    <a:p>
                      <a:pPr algn="ctr" fontAlgn="ctr"/>
                      <a:r>
                        <a:rPr lang="en-US" sz="1500" b="1" u="none" strike="noStrike">
                          <a:effectLst/>
                          <a:latin typeface="Calibri" panose="020F0502020204030204" pitchFamily="34" charset="0"/>
                        </a:rPr>
                        <a:t>0.6</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3.97</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3.57</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0.406</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14.71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1792.1</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0.558</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6.39</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0.727</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7.12</a:t>
                      </a:r>
                      <a:endParaRPr lang="en-US" sz="15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25836273"/>
                  </a:ext>
                </a:extLst>
              </a:tr>
              <a:tr h="246492">
                <a:tc>
                  <a:txBody>
                    <a:bodyPr/>
                    <a:lstStyle/>
                    <a:p>
                      <a:pPr algn="ctr" fontAlgn="ctr"/>
                      <a:r>
                        <a:rPr lang="en-US" sz="1500" b="1" u="none" strike="noStrike">
                          <a:effectLst/>
                          <a:latin typeface="Calibri" panose="020F0502020204030204" pitchFamily="34" charset="0"/>
                        </a:rPr>
                        <a:t>0.5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1.138</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0.956</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0.182</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4.01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4511.7</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0.222</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4.31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0.819</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5.13</a:t>
                      </a:r>
                      <a:endParaRPr lang="en-US" sz="15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43151429"/>
                  </a:ext>
                </a:extLst>
              </a:tr>
              <a:tr h="262270">
                <a:tc>
                  <a:txBody>
                    <a:bodyPr/>
                    <a:lstStyle/>
                    <a:p>
                      <a:pPr algn="ctr" fontAlgn="ctr"/>
                      <a:r>
                        <a:rPr lang="en-US" sz="1600" b="1" i="0" u="none" strike="noStrike" dirty="0">
                          <a:effectLst/>
                          <a:latin typeface="Calibri" panose="020F0502020204030204" pitchFamily="34" charset="0"/>
                        </a:rPr>
                        <a:t>0.4</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i="0" u="none" strike="noStrike" dirty="0">
                          <a:effectLst/>
                          <a:latin typeface="Calibri" panose="020F0502020204030204" pitchFamily="34" charset="0"/>
                        </a:rPr>
                        <a:t>0.229</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i="0" u="none" strike="noStrike" dirty="0">
                          <a:effectLst/>
                          <a:latin typeface="Calibri" panose="020F0502020204030204" pitchFamily="34" charset="0"/>
                        </a:rPr>
                        <a:t>0.15</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i="0" u="none" strike="noStrike" dirty="0">
                          <a:effectLst/>
                          <a:latin typeface="Calibri" panose="020F0502020204030204" pitchFamily="34" charset="0"/>
                        </a:rPr>
                        <a:t>0.079</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i="0" u="none" strike="noStrike" dirty="0">
                          <a:effectLst/>
                          <a:latin typeface="Calibri" panose="020F0502020204030204" pitchFamily="34" charset="0"/>
                        </a:rPr>
                        <a:t>0.695</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i="0" u="none" strike="noStrike" dirty="0">
                          <a:effectLst/>
                          <a:latin typeface="Calibri" panose="020F0502020204030204" pitchFamily="34" charset="0"/>
                        </a:rPr>
                        <a:t>18928</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i="0" u="none" strike="noStrike" dirty="0">
                          <a:effectLst/>
                          <a:latin typeface="Calibri" panose="020F0502020204030204" pitchFamily="34" charset="0"/>
                        </a:rPr>
                        <a:t>0.053</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i="0" u="none" strike="noStrike" dirty="0">
                          <a:effectLst/>
                          <a:latin typeface="Calibri" panose="020F0502020204030204" pitchFamily="34" charset="0"/>
                        </a:rPr>
                        <a:t>2.84</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i="0" u="none" strike="noStrike" dirty="0">
                          <a:effectLst/>
                          <a:latin typeface="Calibri" panose="020F0502020204030204" pitchFamily="34" charset="0"/>
                        </a:rPr>
                        <a:t>1.488</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i="0" u="none" strike="noStrike" dirty="0">
                          <a:effectLst/>
                          <a:latin typeface="Calibri" panose="020F0502020204030204" pitchFamily="34" charset="0"/>
                        </a:rPr>
                        <a:t>4.33</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46416687"/>
                  </a:ext>
                </a:extLst>
              </a:tr>
              <a:tr h="246492">
                <a:tc>
                  <a:txBody>
                    <a:bodyPr/>
                    <a:lstStyle/>
                    <a:p>
                      <a:pPr algn="ctr" fontAlgn="ctr"/>
                      <a:r>
                        <a:rPr lang="en-US" sz="1500" b="1" u="none" strike="noStrike">
                          <a:effectLst/>
                          <a:latin typeface="Calibri" panose="020F0502020204030204" pitchFamily="34" charset="0"/>
                        </a:rPr>
                        <a:t>0.35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0.048</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0.051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0.233</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44168</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0.023</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2.13</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2.27</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4.4</a:t>
                      </a:r>
                      <a:endParaRPr lang="en-US" sz="15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41917686"/>
                  </a:ext>
                </a:extLst>
              </a:tr>
              <a:tr h="246492">
                <a:tc>
                  <a:txBody>
                    <a:bodyPr/>
                    <a:lstStyle/>
                    <a:p>
                      <a:pPr algn="ctr" fontAlgn="ctr"/>
                      <a:r>
                        <a:rPr lang="en-US" sz="1500" b="1" u="none" strike="noStrike">
                          <a:effectLst/>
                          <a:latin typeface="Calibri" panose="020F0502020204030204" pitchFamily="34" charset="0"/>
                        </a:rPr>
                        <a:t>0.3</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0.047</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0.014</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0.033</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0.09</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112760</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0.009</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1.601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3.75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5.35</a:t>
                      </a:r>
                      <a:endParaRPr lang="en-US" sz="15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3556453"/>
                  </a:ext>
                </a:extLst>
              </a:tr>
              <a:tr h="246492">
                <a:tc>
                  <a:txBody>
                    <a:bodyPr/>
                    <a:lstStyle/>
                    <a:p>
                      <a:pPr algn="ctr" fontAlgn="ctr"/>
                      <a:r>
                        <a:rPr lang="en-US" sz="1500" b="1" u="none" strike="noStrike" dirty="0">
                          <a:effectLst/>
                          <a:latin typeface="Calibri" panose="020F0502020204030204" pitchFamily="34" charset="0"/>
                        </a:rPr>
                        <a:t>0.25</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0.025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0.004</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0.021</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0.036</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279310</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0.004</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1.056</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5.85</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6.91</a:t>
                      </a:r>
                      <a:endParaRPr lang="en-US" sz="15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3894570"/>
                  </a:ext>
                </a:extLst>
              </a:tr>
              <a:tr h="246492">
                <a:tc>
                  <a:txBody>
                    <a:bodyPr/>
                    <a:lstStyle/>
                    <a:p>
                      <a:pPr algn="ctr" fontAlgn="ctr"/>
                      <a:r>
                        <a:rPr lang="en-US" sz="1500" b="1" u="none" strike="noStrike">
                          <a:effectLst/>
                          <a:latin typeface="Calibri" panose="020F0502020204030204" pitchFamily="34" charset="0"/>
                        </a:rPr>
                        <a:t>0.2</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0.014</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0.0009</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0.013</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0.017</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716150</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0.0014</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0.645</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9.08</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9.73</a:t>
                      </a:r>
                      <a:endParaRPr lang="en-US" sz="15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61773928"/>
                  </a:ext>
                </a:extLst>
              </a:tr>
              <a:tr h="246492">
                <a:tc>
                  <a:txBody>
                    <a:bodyPr/>
                    <a:lstStyle/>
                    <a:p>
                      <a:pPr algn="ctr" fontAlgn="ctr"/>
                      <a:r>
                        <a:rPr lang="en-US" sz="1500" b="1" u="none" strike="noStrike" dirty="0">
                          <a:effectLst/>
                          <a:latin typeface="Calibri" panose="020F0502020204030204" pitchFamily="34" charset="0"/>
                        </a:rPr>
                        <a:t>0.15</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0.0074</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0.0002</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0.0072</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0.0086</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1851700</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0.0005</a:t>
                      </a:r>
                      <a:endParaRPr lang="en-US" sz="1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0.3494</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a:effectLst/>
                          <a:latin typeface="Calibri" panose="020F0502020204030204" pitchFamily="34" charset="0"/>
                        </a:rPr>
                        <a:t>13.27</a:t>
                      </a:r>
                      <a:endParaRPr lang="en-US" sz="15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500" b="1" u="none" strike="noStrike" dirty="0">
                          <a:effectLst/>
                          <a:latin typeface="Calibri" panose="020F0502020204030204" pitchFamily="34" charset="0"/>
                        </a:rPr>
                        <a:t>13.62</a:t>
                      </a:r>
                      <a:endParaRPr lang="en-US" sz="15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46970564"/>
                  </a:ext>
                </a:extLst>
              </a:tr>
            </a:tbl>
          </a:graphicData>
        </a:graphic>
      </p:graphicFrame>
      <p:sp>
        <p:nvSpPr>
          <p:cNvPr id="5" name="Slide Number Placeholder 4"/>
          <p:cNvSpPr>
            <a:spLocks noGrp="1"/>
          </p:cNvSpPr>
          <p:nvPr>
            <p:ph type="sldNum" sz="quarter" idx="12"/>
          </p:nvPr>
        </p:nvSpPr>
        <p:spPr/>
        <p:txBody>
          <a:bodyPr/>
          <a:lstStyle/>
          <a:p>
            <a:fld id="{DAF9EE7D-FB37-4E04-8982-7171E671F843}" type="slidenum">
              <a:rPr lang="en-US" smtClean="0"/>
              <a:pPr/>
              <a:t>12</a:t>
            </a:fld>
            <a:endParaRPr lang="en-US"/>
          </a:p>
        </p:txBody>
      </p:sp>
      <p:sp>
        <p:nvSpPr>
          <p:cNvPr id="3" name="Date Placeholder 2">
            <a:extLst>
              <a:ext uri="{FF2B5EF4-FFF2-40B4-BE49-F238E27FC236}">
                <a16:creationId xmlns:a16="http://schemas.microsoft.com/office/drawing/2014/main" id="{68CC2BC9-9E75-6847-89E7-B734518EA9B4}"/>
              </a:ext>
            </a:extLst>
          </p:cNvPr>
          <p:cNvSpPr>
            <a:spLocks noGrp="1"/>
          </p:cNvSpPr>
          <p:nvPr>
            <p:ph type="dt" sz="half" idx="10"/>
          </p:nvPr>
        </p:nvSpPr>
        <p:spPr/>
        <p:txBody>
          <a:bodyPr/>
          <a:lstStyle/>
          <a:p>
            <a:fld id="{02FE7D48-8370-8F42-8C55-2620AC177936}" type="datetime1">
              <a:rPr lang="en-US" smtClean="0"/>
              <a:t>6/28/2019</a:t>
            </a:fld>
            <a:endParaRPr lang="en-US"/>
          </a:p>
        </p:txBody>
      </p:sp>
    </p:spTree>
    <p:extLst>
      <p:ext uri="{BB962C8B-B14F-4D97-AF65-F5344CB8AC3E}">
        <p14:creationId xmlns:p14="http://schemas.microsoft.com/office/powerpoint/2010/main" val="219279196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and EPC for Adder</a:t>
            </a:r>
          </a:p>
        </p:txBody>
      </p:sp>
      <p:sp>
        <p:nvSpPr>
          <p:cNvPr id="3" name="Text Placeholder 2"/>
          <p:cNvSpPr>
            <a:spLocks noGrp="1"/>
          </p:cNvSpPr>
          <p:nvPr>
            <p:ph type="body" idx="1"/>
          </p:nvPr>
        </p:nvSpPr>
        <p:spPr>
          <a:xfrm>
            <a:off x="228600" y="1809605"/>
            <a:ext cx="4291365" cy="715355"/>
          </a:xfrm>
        </p:spPr>
        <p:txBody>
          <a:bodyPr>
            <a:noAutofit/>
          </a:bodyPr>
          <a:lstStyle/>
          <a:p>
            <a:r>
              <a:rPr lang="en-US" sz="2400" dirty="0">
                <a:latin typeface="Calibri" panose="020F0502020204030204" pitchFamily="34" charset="0"/>
              </a:rPr>
              <a:t>Average, peak, dynamic and static power</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9050" y="2584576"/>
            <a:ext cx="4519965" cy="3214733"/>
          </a:xfrm>
        </p:spPr>
      </p:pic>
      <p:sp>
        <p:nvSpPr>
          <p:cNvPr id="5" name="Text Placeholder 4"/>
          <p:cNvSpPr>
            <a:spLocks noGrp="1"/>
          </p:cNvSpPr>
          <p:nvPr>
            <p:ph type="body" sz="quarter" idx="3"/>
          </p:nvPr>
        </p:nvSpPr>
        <p:spPr>
          <a:xfrm>
            <a:off x="5562600" y="1869221"/>
            <a:ext cx="2898775" cy="715355"/>
          </a:xfrm>
        </p:spPr>
        <p:txBody>
          <a:bodyPr>
            <a:normAutofit fontScale="92500" lnSpcReduction="20000"/>
          </a:bodyPr>
          <a:lstStyle/>
          <a:p>
            <a:r>
              <a:rPr lang="en-US" sz="2400" dirty="0">
                <a:latin typeface="Calibri" panose="020F0502020204030204" pitchFamily="34" charset="0"/>
              </a:rPr>
              <a:t>PDP/Energy per </a:t>
            </a:r>
            <a:r>
              <a:rPr lang="en-US" sz="2400" dirty="0" smtClean="0">
                <a:latin typeface="Calibri" panose="020F0502020204030204" pitchFamily="34" charset="0"/>
              </a:rPr>
              <a:t>cycle (EPC)</a:t>
            </a:r>
            <a:endParaRPr lang="en-US" sz="2400" dirty="0">
              <a:latin typeface="Calibri" panose="020F0502020204030204" pitchFamily="34" charset="0"/>
            </a:endParaRPr>
          </a:p>
        </p:txBody>
      </p:sp>
      <p:sp>
        <p:nvSpPr>
          <p:cNvPr id="7" name="Date Placeholder 6"/>
          <p:cNvSpPr>
            <a:spLocks noGrp="1"/>
          </p:cNvSpPr>
          <p:nvPr>
            <p:ph type="dt" sz="half" idx="10"/>
          </p:nvPr>
        </p:nvSpPr>
        <p:spPr/>
        <p:txBody>
          <a:bodyPr/>
          <a:lstStyle/>
          <a:p>
            <a:fld id="{4D4E0BC0-3C5F-264D-A6AA-69902A7E20BE}" type="datetime1">
              <a:rPr lang="en-US" smtClean="0"/>
              <a:t>6/28/2019</a:t>
            </a:fld>
            <a:endParaRPr lang="en-US"/>
          </a:p>
        </p:txBody>
      </p:sp>
      <p:pic>
        <p:nvPicPr>
          <p:cNvPr id="12" name="Content Placeholder 11"/>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572000" y="2694140"/>
            <a:ext cx="4572000" cy="3105169"/>
          </a:xfrm>
        </p:spPr>
      </p:pic>
      <p:sp>
        <p:nvSpPr>
          <p:cNvPr id="4" name="Slide Number Placeholder 3"/>
          <p:cNvSpPr>
            <a:spLocks noGrp="1"/>
          </p:cNvSpPr>
          <p:nvPr>
            <p:ph type="sldNum" sz="quarter" idx="12"/>
          </p:nvPr>
        </p:nvSpPr>
        <p:spPr/>
        <p:txBody>
          <a:bodyPr/>
          <a:lstStyle/>
          <a:p>
            <a:fld id="{DAF9EE7D-FB37-4E04-8982-7171E671F843}" type="slidenum">
              <a:rPr lang="en-US" smtClean="0"/>
              <a:pPr/>
              <a:t>13</a:t>
            </a:fld>
            <a:endParaRPr lang="en-US"/>
          </a:p>
        </p:txBody>
      </p:sp>
    </p:spTree>
    <p:extLst>
      <p:ext uri="{BB962C8B-B14F-4D97-AF65-F5344CB8AC3E}">
        <p14:creationId xmlns:p14="http://schemas.microsoft.com/office/powerpoint/2010/main" val="4215731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33400" y="3200400"/>
            <a:ext cx="8077200" cy="1673352"/>
          </a:xfrm>
        </p:spPr>
        <p:txBody>
          <a:bodyPr>
            <a:normAutofit/>
          </a:bodyPr>
          <a:lstStyle/>
          <a:p>
            <a:r>
              <a:rPr lang="en-US" sz="8000" dirty="0">
                <a:latin typeface="Calibri" panose="020F0502020204030204" pitchFamily="34" charset="0"/>
              </a:rPr>
              <a:t>Scale Factors</a:t>
            </a:r>
          </a:p>
        </p:txBody>
      </p:sp>
    </p:spTree>
    <p:extLst>
      <p:ext uri="{BB962C8B-B14F-4D97-AF65-F5344CB8AC3E}">
        <p14:creationId xmlns:p14="http://schemas.microsoft.com/office/powerpoint/2010/main" val="367089505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800" dirty="0">
                <a:latin typeface="Calibri" panose="020F0502020204030204" pitchFamily="34" charset="0"/>
              </a:rPr>
              <a:t>Area Scale Factors</a:t>
            </a:r>
            <a:endParaRPr lang="en-US"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0" y="1408176"/>
                <a:ext cx="9144000" cy="5449823"/>
              </a:xfrm>
            </p:spPr>
            <p:txBody>
              <a:bodyPr>
                <a:normAutofit fontScale="92500"/>
              </a:bodyPr>
              <a:lstStyle/>
              <a:p>
                <a:r>
                  <a:rPr lang="en-US" sz="2200" dirty="0">
                    <a:latin typeface="Calibri" panose="020F0502020204030204" pitchFamily="34" charset="0"/>
                  </a:rPr>
                  <a:t>All the scaling factors were found using processor’s specifications given at rated voltage 1.2v assuming that voltage was not raised for overclock frequency. </a:t>
                </a:r>
              </a:p>
              <a:p>
                <a:r>
                  <a:rPr lang="en-US" sz="2200" dirty="0">
                    <a:latin typeface="Calibri" panose="020F0502020204030204" pitchFamily="34" charset="0"/>
                  </a:rPr>
                  <a:t>Total power both circuits are given as:</a:t>
                </a:r>
              </a:p>
              <a:p>
                <a:pPr lvl="1"/>
                <a14:m>
                  <m:oMath xmlns:m="http://schemas.openxmlformats.org/officeDocument/2006/math">
                    <m:r>
                      <a:rPr lang="en-US" sz="2200" b="1" i="1">
                        <a:latin typeface="Cambria Math" panose="02040503050406030204" pitchFamily="18" charset="0"/>
                      </a:rPr>
                      <m:t>𝒑</m:t>
                    </m:r>
                    <m:r>
                      <a:rPr lang="en-US" sz="2200" b="1" i="1">
                        <a:latin typeface="Cambria Math" panose="02040503050406030204" pitchFamily="18" charset="0"/>
                      </a:rPr>
                      <m:t>=(</m:t>
                    </m:r>
                    <m:r>
                      <a:rPr lang="en-US" sz="2200" b="1" i="1">
                        <a:latin typeface="Cambria Math" panose="02040503050406030204" pitchFamily="18" charset="0"/>
                      </a:rPr>
                      <m:t>𝒆𝒅𝒚𝒏</m:t>
                    </m:r>
                    <m:r>
                      <a:rPr lang="en-US" sz="2200" b="1" i="1">
                        <a:latin typeface="Cambria Math" panose="02040503050406030204" pitchFamily="18" charset="0"/>
                        <a:ea typeface="Cambria Math" panose="02040503050406030204" pitchFamily="18" charset="0"/>
                      </a:rPr>
                      <m:t>×</m:t>
                    </m:r>
                    <m:r>
                      <a:rPr lang="en-US" sz="2200" b="1" i="1">
                        <a:latin typeface="Cambria Math" panose="02040503050406030204" pitchFamily="18" charset="0"/>
                        <a:ea typeface="Cambria Math" panose="02040503050406030204" pitchFamily="18" charset="0"/>
                      </a:rPr>
                      <m:t>𝒇𝒎𝒂𝒙</m:t>
                    </m:r>
                    <m:r>
                      <a:rPr lang="en-US" sz="2200" b="1" i="1">
                        <a:latin typeface="Cambria Math" panose="02040503050406030204" pitchFamily="18" charset="0"/>
                        <a:ea typeface="Cambria Math" panose="02040503050406030204" pitchFamily="18" charset="0"/>
                      </a:rPr>
                      <m:t>)+</m:t>
                    </m:r>
                    <m:r>
                      <a:rPr lang="en-US" sz="2200" b="1" i="1">
                        <a:latin typeface="Cambria Math" panose="02040503050406030204" pitchFamily="18" charset="0"/>
                        <a:ea typeface="Cambria Math" panose="02040503050406030204" pitchFamily="18" charset="0"/>
                      </a:rPr>
                      <m:t>𝒑𝒔𝒕𝒂𝒕</m:t>
                    </m:r>
                  </m:oMath>
                </a14:m>
                <a:r>
                  <a:rPr lang="en-US" sz="2200" b="1" dirty="0">
                    <a:latin typeface="Calibri" panose="020F0502020204030204" pitchFamily="34" charset="0"/>
                  </a:rPr>
                  <a:t>    	 (1)	(Total Power for Adder)</a:t>
                </a:r>
              </a:p>
              <a:p>
                <a:pPr lvl="1"/>
                <a14:m>
                  <m:oMath xmlns:m="http://schemas.openxmlformats.org/officeDocument/2006/math">
                    <m:r>
                      <a:rPr lang="en-US" sz="2200" b="1" i="1">
                        <a:latin typeface="Cambria Math" panose="02040503050406030204" pitchFamily="18" charset="0"/>
                      </a:rPr>
                      <m:t>𝑻𝑫𝑷</m:t>
                    </m:r>
                    <m:r>
                      <a:rPr lang="en-US" sz="2200" b="1" i="1">
                        <a:latin typeface="Cambria Math" panose="02040503050406030204" pitchFamily="18" charset="0"/>
                      </a:rPr>
                      <m:t>=(</m:t>
                    </m:r>
                    <m:r>
                      <a:rPr lang="en-US" sz="2200" b="1" i="1">
                        <a:latin typeface="Cambria Math" panose="02040503050406030204" pitchFamily="18" charset="0"/>
                      </a:rPr>
                      <m:t>𝑬𝒅𝒚𝒏</m:t>
                    </m:r>
                    <m:r>
                      <a:rPr lang="en-US" sz="2200" b="1" i="1">
                        <a:latin typeface="Cambria Math" panose="02040503050406030204" pitchFamily="18" charset="0"/>
                        <a:ea typeface="Cambria Math" panose="02040503050406030204" pitchFamily="18" charset="0"/>
                      </a:rPr>
                      <m:t>×</m:t>
                    </m:r>
                    <m:r>
                      <a:rPr lang="en-US" sz="2200" b="1" i="1">
                        <a:latin typeface="Cambria Math" panose="02040503050406030204" pitchFamily="18" charset="0"/>
                        <a:ea typeface="Cambria Math" panose="02040503050406030204" pitchFamily="18" charset="0"/>
                      </a:rPr>
                      <m:t>𝒇𝑻𝑫𝑷</m:t>
                    </m:r>
                    <m:r>
                      <a:rPr lang="en-US" sz="2200" b="1" i="1">
                        <a:latin typeface="Cambria Math" panose="02040503050406030204" pitchFamily="18" charset="0"/>
                        <a:ea typeface="Cambria Math" panose="02040503050406030204" pitchFamily="18" charset="0"/>
                      </a:rPr>
                      <m:t>)+</m:t>
                    </m:r>
                    <m:r>
                      <a:rPr lang="en-US" sz="2200" b="1" i="1">
                        <a:latin typeface="Cambria Math" panose="02040503050406030204" pitchFamily="18" charset="0"/>
                        <a:ea typeface="Cambria Math" panose="02040503050406030204" pitchFamily="18" charset="0"/>
                      </a:rPr>
                      <m:t>𝑷𝒔𝒕𝒂𝒕</m:t>
                    </m:r>
                  </m:oMath>
                </a14:m>
                <a:r>
                  <a:rPr lang="en-US" sz="2200" b="1" dirty="0">
                    <a:latin typeface="Calibri" panose="020F0502020204030204" pitchFamily="34" charset="0"/>
                  </a:rPr>
                  <a:t>     	(2)	(Total Power for Processor)</a:t>
                </a:r>
              </a:p>
              <a:p>
                <a:r>
                  <a:rPr lang="en-US" sz="2200" dirty="0">
                    <a:latin typeface="Calibri" panose="020F0502020204030204" pitchFamily="34" charset="0"/>
                  </a:rPr>
                  <a:t>Since we selected our vectors in specific way therefore the activity produced in both the circuits is assumed to be same and hence the activity factor in this case is 1. Now, if  </a:t>
                </a:r>
                <a:r>
                  <a:rPr lang="el-GR" sz="2200" dirty="0">
                    <a:latin typeface="Calibri" panose="020F0502020204030204" pitchFamily="34" charset="0"/>
                  </a:rPr>
                  <a:t>β</a:t>
                </a:r>
                <a:r>
                  <a:rPr lang="en-US" sz="2200" dirty="0">
                    <a:latin typeface="Calibri" panose="020F0502020204030204" pitchFamily="34" charset="0"/>
                  </a:rPr>
                  <a:t> is the scale factor representing the relative size of processor to adder circuit and </a:t>
                </a:r>
                <a:r>
                  <a:rPr lang="el-GR" sz="2200" dirty="0">
                    <a:latin typeface="Calibri" panose="020F0502020204030204" pitchFamily="34" charset="0"/>
                  </a:rPr>
                  <a:t>σ</a:t>
                </a:r>
                <a:r>
                  <a:rPr lang="en-US" sz="2200" dirty="0">
                    <a:latin typeface="Calibri" panose="020F0502020204030204" pitchFamily="34" charset="0"/>
                  </a:rPr>
                  <a:t> is the voltage factor i.e. both the adder as well as processor are simulated at same supply voltage, then eq. 1 modifies eq. 2 as:</a:t>
                </a:r>
              </a:p>
              <a:p>
                <a:pPr lvl="1"/>
                <a14:m>
                  <m:oMath xmlns:m="http://schemas.openxmlformats.org/officeDocument/2006/math">
                    <m:r>
                      <a:rPr lang="en-US" sz="2200" b="1" i="1">
                        <a:latin typeface="Cambria Math" panose="02040503050406030204" pitchFamily="18" charset="0"/>
                      </a:rPr>
                      <m:t>𝑻𝑫𝑷</m:t>
                    </m:r>
                    <m:r>
                      <a:rPr lang="en-US" sz="2200" b="1" i="1">
                        <a:latin typeface="Cambria Math" panose="02040503050406030204" pitchFamily="18" charset="0"/>
                      </a:rPr>
                      <m:t>=</m:t>
                    </m:r>
                    <m:r>
                      <a:rPr lang="el-GR" sz="2200" b="1" i="1">
                        <a:latin typeface="Cambria Math" panose="02040503050406030204" pitchFamily="18" charset="0"/>
                      </a:rPr>
                      <m:t>𝝈𝜷</m:t>
                    </m:r>
                    <m:d>
                      <m:dPr>
                        <m:ctrlPr>
                          <a:rPr lang="en-US" sz="2200" b="1" i="1">
                            <a:latin typeface="Cambria Math" panose="02040503050406030204" pitchFamily="18" charset="0"/>
                          </a:rPr>
                        </m:ctrlPr>
                      </m:dPr>
                      <m:e>
                        <m:r>
                          <a:rPr lang="en-US" sz="2200" b="1" i="1">
                            <a:latin typeface="Cambria Math" panose="02040503050406030204" pitchFamily="18" charset="0"/>
                          </a:rPr>
                          <m:t>𝒆</m:t>
                        </m:r>
                        <m:r>
                          <a:rPr lang="en-US" sz="2200" b="1" i="1" baseline="-25000">
                            <a:latin typeface="Cambria Math" panose="02040503050406030204" pitchFamily="18" charset="0"/>
                          </a:rPr>
                          <m:t>𝒅𝒚𝒏</m:t>
                        </m:r>
                        <m:r>
                          <a:rPr lang="en-US" sz="2200" b="1" i="1">
                            <a:latin typeface="Cambria Math" panose="02040503050406030204" pitchFamily="18" charset="0"/>
                            <a:ea typeface="Cambria Math" panose="02040503050406030204" pitchFamily="18" charset="0"/>
                          </a:rPr>
                          <m:t>×</m:t>
                        </m:r>
                        <m:r>
                          <a:rPr lang="en-US" sz="2200" b="1" i="1">
                            <a:latin typeface="Cambria Math" panose="02040503050406030204" pitchFamily="18" charset="0"/>
                            <a:ea typeface="Cambria Math" panose="02040503050406030204" pitchFamily="18" charset="0"/>
                          </a:rPr>
                          <m:t>𝒇𝑻𝑫𝑷</m:t>
                        </m:r>
                      </m:e>
                    </m:d>
                    <m:r>
                      <a:rPr lang="en-US" sz="2200" b="1" i="1">
                        <a:latin typeface="Cambria Math" panose="02040503050406030204" pitchFamily="18" charset="0"/>
                        <a:ea typeface="Cambria Math" panose="02040503050406030204" pitchFamily="18" charset="0"/>
                      </a:rPr>
                      <m:t>+</m:t>
                    </m:r>
                    <m:r>
                      <a:rPr lang="en-US" sz="2200" b="1" i="1">
                        <a:latin typeface="Cambria Math" panose="02040503050406030204" pitchFamily="18" charset="0"/>
                        <a:ea typeface="Cambria Math" panose="02040503050406030204" pitchFamily="18" charset="0"/>
                      </a:rPr>
                      <m:t>𝒑𝒔𝒕𝒂𝒕</m:t>
                    </m:r>
                  </m:oMath>
                </a14:m>
                <a:endParaRPr lang="en-US" sz="2200" b="1" baseline="-25000" dirty="0">
                  <a:latin typeface="Calibri" panose="020F0502020204030204" pitchFamily="34" charset="0"/>
                  <a:ea typeface="Cambria Math" panose="02040503050406030204" pitchFamily="18" charset="0"/>
                </a:endParaRPr>
              </a:p>
              <a:p>
                <a:pPr lvl="1"/>
                <a:r>
                  <a:rPr lang="en-US" sz="2200" dirty="0">
                    <a:latin typeface="Calibri" panose="020F0502020204030204" pitchFamily="34" charset="0"/>
                  </a:rPr>
                  <a:t>Solving for </a:t>
                </a:r>
                <a:r>
                  <a:rPr lang="el-GR" sz="2200" dirty="0">
                    <a:latin typeface="Calibri" panose="020F0502020204030204" pitchFamily="34" charset="0"/>
                  </a:rPr>
                  <a:t>β</a:t>
                </a:r>
                <a:r>
                  <a:rPr lang="en-US" sz="2200" dirty="0">
                    <a:latin typeface="Calibri" panose="020F0502020204030204" pitchFamily="34" charset="0"/>
                  </a:rPr>
                  <a:t> gives:</a:t>
                </a:r>
              </a:p>
              <a:p>
                <a:pPr lvl="1"/>
                <a14:m>
                  <m:oMath xmlns:m="http://schemas.openxmlformats.org/officeDocument/2006/math">
                    <m:r>
                      <m:rPr>
                        <m:sty m:val="p"/>
                      </m:rPr>
                      <a:rPr lang="el-GR" sz="2200" i="1">
                        <a:latin typeface="Cambria Math" panose="02040503050406030204" pitchFamily="18" charset="0"/>
                      </a:rPr>
                      <m:t>β</m:t>
                    </m:r>
                    <m:r>
                      <a:rPr lang="en-US" sz="2200" i="1">
                        <a:latin typeface="Cambria Math" panose="02040503050406030204" pitchFamily="18" charset="0"/>
                      </a:rPr>
                      <m:t>= </m:t>
                    </m:r>
                    <m:f>
                      <m:fPr>
                        <m:ctrlPr>
                          <a:rPr lang="en-US" sz="2200" i="1">
                            <a:latin typeface="Cambria Math" panose="02040503050406030204" pitchFamily="18" charset="0"/>
                          </a:rPr>
                        </m:ctrlPr>
                      </m:fPr>
                      <m:num>
                        <m:r>
                          <a:rPr lang="en-US" sz="2200" i="1">
                            <a:latin typeface="Cambria Math" panose="02040503050406030204" pitchFamily="18" charset="0"/>
                          </a:rPr>
                          <m:t>𝑇𝐷𝑃</m:t>
                        </m:r>
                      </m:num>
                      <m:den>
                        <m:r>
                          <m:rPr>
                            <m:sty m:val="p"/>
                          </m:rPr>
                          <a:rPr lang="el-GR" sz="2200" b="1" i="1">
                            <a:latin typeface="Cambria Math" panose="02040503050406030204" pitchFamily="18" charset="0"/>
                          </a:rPr>
                          <m:t>σ</m:t>
                        </m:r>
                        <m:d>
                          <m:dPr>
                            <m:ctrlPr>
                              <a:rPr lang="en-US" sz="2200" b="1" i="1">
                                <a:latin typeface="Cambria Math" panose="02040503050406030204" pitchFamily="18" charset="0"/>
                              </a:rPr>
                            </m:ctrlPr>
                          </m:dPr>
                          <m:e>
                            <m:r>
                              <a:rPr lang="en-US" sz="2200" b="1" i="1">
                                <a:latin typeface="Cambria Math" panose="02040503050406030204" pitchFamily="18" charset="0"/>
                              </a:rPr>
                              <m:t>𝒆</m:t>
                            </m:r>
                            <m:r>
                              <a:rPr lang="en-US" sz="2200" b="1" i="1" baseline="-25000">
                                <a:latin typeface="Cambria Math" panose="02040503050406030204" pitchFamily="18" charset="0"/>
                              </a:rPr>
                              <m:t>𝒅𝒚𝒏</m:t>
                            </m:r>
                            <m:r>
                              <a:rPr lang="en-US" sz="2200" b="1" i="1">
                                <a:latin typeface="Cambria Math" panose="02040503050406030204" pitchFamily="18" charset="0"/>
                                <a:ea typeface="Cambria Math" panose="02040503050406030204" pitchFamily="18" charset="0"/>
                              </a:rPr>
                              <m:t>×</m:t>
                            </m:r>
                            <m:r>
                              <a:rPr lang="en-US" sz="2200" b="1" i="1">
                                <a:latin typeface="Cambria Math" panose="02040503050406030204" pitchFamily="18" charset="0"/>
                                <a:ea typeface="Cambria Math" panose="02040503050406030204" pitchFamily="18" charset="0"/>
                              </a:rPr>
                              <m:t>𝒇𝑻𝑫𝑷</m:t>
                            </m:r>
                          </m:e>
                        </m:d>
                        <m:r>
                          <a:rPr lang="en-US" sz="2200" b="1" i="1">
                            <a:latin typeface="Cambria Math" panose="02040503050406030204" pitchFamily="18" charset="0"/>
                            <a:ea typeface="Cambria Math" panose="02040503050406030204" pitchFamily="18" charset="0"/>
                          </a:rPr>
                          <m:t>+</m:t>
                        </m:r>
                        <m:r>
                          <a:rPr lang="en-US" sz="2200" b="1" i="1">
                            <a:latin typeface="Cambria Math" panose="02040503050406030204" pitchFamily="18" charset="0"/>
                            <a:ea typeface="Cambria Math" panose="02040503050406030204" pitchFamily="18" charset="0"/>
                          </a:rPr>
                          <m:t>𝒑𝒔𝒕𝒂𝒕</m:t>
                        </m:r>
                        <m:r>
                          <m:rPr>
                            <m:nor/>
                          </m:rPr>
                          <a:rPr lang="en-US" sz="2200" b="1" baseline="-25000" dirty="0">
                            <a:latin typeface="Calibri" panose="020F0502020204030204" pitchFamily="34" charset="0"/>
                            <a:ea typeface="Cambria Math" panose="02040503050406030204" pitchFamily="18" charset="0"/>
                          </a:rPr>
                          <m:t> </m:t>
                        </m:r>
                      </m:den>
                    </m:f>
                  </m:oMath>
                </a14:m>
                <a:r>
                  <a:rPr lang="en-US" sz="2200" dirty="0">
                    <a:latin typeface="Calibri" panose="020F0502020204030204" pitchFamily="34" charset="0"/>
                  </a:rPr>
                  <a:t> at rate voltage and frequency</a:t>
                </a:r>
                <a:endParaRPr lang="en-US" sz="4000" b="1" dirty="0">
                  <a:latin typeface="Calibri" panose="020F0502020204030204" pitchFamily="34" charset="0"/>
                </a:endParaRPr>
              </a:p>
              <a:p>
                <a:pPr marL="457200" lvl="1" indent="0">
                  <a:buNone/>
                </a:pPr>
                <a:endParaRPr lang="en-US" dirty="0">
                  <a:latin typeface="Calibri" panose="020F0502020204030204" pitchFamily="34" charset="0"/>
                </a:endParaRPr>
              </a:p>
              <a:p>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0" y="1408176"/>
                <a:ext cx="9144000" cy="5449823"/>
              </a:xfrm>
              <a:blipFill>
                <a:blip r:embed="rId3"/>
                <a:stretch>
                  <a:fillRect r="-556"/>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fld id="{402B91DE-B800-6148-848D-AD0D7D164EC4}" type="datetime1">
              <a:rPr lang="en-US" smtClean="0"/>
              <a:t>6/28/2019</a:t>
            </a:fld>
            <a:endParaRPr lang="en-US"/>
          </a:p>
        </p:txBody>
      </p:sp>
      <p:sp>
        <p:nvSpPr>
          <p:cNvPr id="2" name="Slide Number Placeholder 1"/>
          <p:cNvSpPr>
            <a:spLocks noGrp="1"/>
          </p:cNvSpPr>
          <p:nvPr>
            <p:ph type="sldNum" sz="quarter" idx="12"/>
          </p:nvPr>
        </p:nvSpPr>
        <p:spPr/>
        <p:txBody>
          <a:bodyPr/>
          <a:lstStyle/>
          <a:p>
            <a:fld id="{DAF9EE7D-FB37-4E04-8982-7171E671F843}" type="slidenum">
              <a:rPr lang="en-US" smtClean="0"/>
              <a:pPr/>
              <a:t>15</a:t>
            </a:fld>
            <a:endParaRPr lang="en-US"/>
          </a:p>
        </p:txBody>
      </p:sp>
    </p:spTree>
    <p:extLst>
      <p:ext uri="{BB962C8B-B14F-4D97-AF65-F5344CB8AC3E}">
        <p14:creationId xmlns:p14="http://schemas.microsoft.com/office/powerpoint/2010/main" val="1589592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800" dirty="0">
                <a:latin typeface="Calibri" panose="020F0502020204030204" pitchFamily="34" charset="0"/>
              </a:rPr>
              <a:t>Frequency Scale Factors</a:t>
            </a:r>
            <a:endParaRPr lang="en-US" dirty="0"/>
          </a:p>
        </p:txBody>
      </p:sp>
      <mc:AlternateContent xmlns:mc="http://schemas.openxmlformats.org/markup-compatibility/2006" xmlns:a14="http://schemas.microsoft.com/office/drawing/2010/main">
        <mc:Choice Requires="a14">
          <p:sp>
            <p:nvSpPr>
              <p:cNvPr id="11" name="Content Placeholder 10"/>
              <p:cNvSpPr>
                <a:spLocks noGrp="1"/>
              </p:cNvSpPr>
              <p:nvPr>
                <p:ph idx="1"/>
              </p:nvPr>
            </p:nvSpPr>
            <p:spPr>
              <a:xfrm>
                <a:off x="0" y="1408176"/>
                <a:ext cx="9144000" cy="5449823"/>
              </a:xfrm>
            </p:spPr>
            <p:txBody>
              <a:bodyPr>
                <a:normAutofit/>
              </a:bodyPr>
              <a:lstStyle/>
              <a:p>
                <a:r>
                  <a:rPr lang="en-US" sz="2000" b="1" dirty="0">
                    <a:latin typeface="Calibri" panose="020F0502020204030204" pitchFamily="34" charset="0"/>
                  </a:rPr>
                  <a:t>Processor base frequency (</a:t>
                </a:r>
                <a14:m>
                  <m:oMath xmlns:m="http://schemas.openxmlformats.org/officeDocument/2006/math">
                    <m:r>
                      <a:rPr lang="en-US" sz="2000" b="1" i="1">
                        <a:latin typeface="Cambria Math" panose="02040503050406030204" pitchFamily="18" charset="0"/>
                      </a:rPr>
                      <m:t>𝒇</m:t>
                    </m:r>
                    <m:r>
                      <a:rPr lang="en-US" sz="2000" b="1" baseline="-25000">
                        <a:latin typeface="Cambria Math" panose="02040503050406030204" pitchFamily="18" charset="0"/>
                      </a:rPr>
                      <m:t>𝐧𝐨𝐦</m:t>
                    </m:r>
                  </m:oMath>
                </a14:m>
                <a:r>
                  <a:rPr lang="en-US" sz="2000" b="1" dirty="0">
                    <a:latin typeface="Calibri" panose="020F0502020204030204" pitchFamily="34" charset="0"/>
                  </a:rPr>
                  <a:t>) </a:t>
                </a:r>
                <a:r>
                  <a:rPr lang="en-US" sz="2000" dirty="0">
                    <a:latin typeface="Calibri" panose="020F0502020204030204" pitchFamily="34" charset="0"/>
                  </a:rPr>
                  <a:t>describes the rate at which the processor's transistors open and close. The processor base frequency is the operating point where TDP is defined and is given as:</a:t>
                </a:r>
              </a:p>
              <a:p>
                <a:pPr lvl="1"/>
                <a14:m>
                  <m:oMath xmlns:m="http://schemas.openxmlformats.org/officeDocument/2006/math">
                    <m:r>
                      <a:rPr lang="en-US" sz="2400" b="1" i="1">
                        <a:latin typeface="Cambria Math" panose="02040503050406030204" pitchFamily="18" charset="0"/>
                      </a:rPr>
                      <m:t>𝒇</m:t>
                    </m:r>
                    <m:r>
                      <a:rPr lang="en-US" sz="2400" b="1" baseline="-25000">
                        <a:latin typeface="Cambria Math" panose="02040503050406030204" pitchFamily="18" charset="0"/>
                      </a:rPr>
                      <m:t>𝐧𝐨𝐦</m:t>
                    </m:r>
                    <m:r>
                      <a:rPr lang="en-US" sz="2400" b="1">
                        <a:latin typeface="Cambria Math" panose="02040503050406030204" pitchFamily="18" charset="0"/>
                      </a:rPr>
                      <m:t> </m:t>
                    </m:r>
                    <m:r>
                      <a:rPr lang="en-US" sz="2400" b="1" i="1">
                        <a:latin typeface="Cambria Math" panose="02040503050406030204" pitchFamily="18" charset="0"/>
                      </a:rPr>
                      <m:t>=</m:t>
                    </m:r>
                    <m:r>
                      <a:rPr lang="el-GR" sz="2400" b="1" i="1">
                        <a:latin typeface="Cambria Math" panose="02040503050406030204" pitchFamily="18" charset="0"/>
                      </a:rPr>
                      <m:t>𝜹</m:t>
                    </m:r>
                    <m:r>
                      <a:rPr lang="el-GR"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𝒇</m:t>
                    </m:r>
                    <m:r>
                      <a:rPr lang="en-US" sz="2400" b="1" baseline="-25000">
                        <a:latin typeface="Cambria Math" panose="02040503050406030204" pitchFamily="18" charset="0"/>
                        <a:ea typeface="Cambria Math" panose="02040503050406030204" pitchFamily="18" charset="0"/>
                      </a:rPr>
                      <m:t>𝐦𝐚𝐱</m:t>
                    </m:r>
                    <m:r>
                      <a:rPr lang="en-US" sz="2400" b="1">
                        <a:latin typeface="Cambria Math" panose="02040503050406030204" pitchFamily="18" charset="0"/>
                        <a:ea typeface="Cambria Math" panose="02040503050406030204" pitchFamily="18" charset="0"/>
                      </a:rPr>
                      <m:t>  </m:t>
                    </m:r>
                    <m:d>
                      <m:dPr>
                        <m:ctrlPr>
                          <a:rPr lang="en-US" sz="2400" b="1" i="1">
                            <a:latin typeface="Cambria Math" panose="02040503050406030204" pitchFamily="18" charset="0"/>
                            <a:ea typeface="Cambria Math" panose="02040503050406030204" pitchFamily="18" charset="0"/>
                          </a:rPr>
                        </m:ctrlPr>
                      </m:dPr>
                      <m:e>
                        <m:r>
                          <a:rPr lang="en-US" sz="2400" b="1">
                            <a:latin typeface="Cambria Math" panose="02040503050406030204" pitchFamily="18" charset="0"/>
                            <a:ea typeface="Cambria Math" panose="02040503050406030204" pitchFamily="18" charset="0"/>
                          </a:rPr>
                          <m:t>𝐀𝐝𝐝𝐞𝐫</m:t>
                        </m:r>
                      </m:e>
                    </m:d>
                  </m:oMath>
                </a14:m>
                <a:endParaRPr lang="en-US" sz="2000" b="1" dirty="0">
                  <a:latin typeface="Calibri" panose="020F0502020204030204" pitchFamily="34" charset="0"/>
                  <a:ea typeface="Cambria Math" panose="02040503050406030204" pitchFamily="18" charset="0"/>
                </a:endParaRPr>
              </a:p>
              <a:p>
                <a:pPr marL="457200" lvl="1" indent="0">
                  <a:buNone/>
                </a:pPr>
                <a:r>
                  <a:rPr lang="en-US" sz="2000" dirty="0">
                    <a:latin typeface="Calibri" panose="020F0502020204030204" pitchFamily="34" charset="0"/>
                    <a:ea typeface="Cambria Math" panose="02040503050406030204" pitchFamily="18" charset="0"/>
                  </a:rPr>
                  <a:t>Where, </a:t>
                </a:r>
                <a:r>
                  <a:rPr lang="el-GR" sz="2000" dirty="0">
                    <a:latin typeface="Calibri" panose="020F0502020204030204" pitchFamily="34" charset="0"/>
                    <a:ea typeface="Cambria Math" panose="02040503050406030204" pitchFamily="18" charset="0"/>
                  </a:rPr>
                  <a:t>δ</a:t>
                </a:r>
                <a:r>
                  <a:rPr lang="en-US" sz="2000" dirty="0">
                    <a:latin typeface="Calibri" panose="020F0502020204030204" pitchFamily="34" charset="0"/>
                    <a:ea typeface="Cambria Math" panose="02040503050406030204" pitchFamily="18" charset="0"/>
                  </a:rPr>
                  <a:t> </a:t>
                </a:r>
                <a:r>
                  <a:rPr lang="en-US" sz="2000" dirty="0">
                    <a:latin typeface="Calibri" panose="020F0502020204030204" pitchFamily="34" charset="0"/>
                  </a:rPr>
                  <a:t>is a scale factor for </a:t>
                </a:r>
                <a14:m>
                  <m:oMath xmlns:m="http://schemas.openxmlformats.org/officeDocument/2006/math">
                    <m:r>
                      <a:rPr lang="en-US" sz="2000" i="1">
                        <a:latin typeface="Cambria Math" panose="02040503050406030204" pitchFamily="18" charset="0"/>
                      </a:rPr>
                      <m:t>𝑓</m:t>
                    </m:r>
                    <m:r>
                      <m:rPr>
                        <m:sty m:val="p"/>
                      </m:rPr>
                      <a:rPr lang="en-US" sz="2000" baseline="-25000">
                        <a:latin typeface="Cambria Math" panose="02040503050406030204" pitchFamily="18" charset="0"/>
                      </a:rPr>
                      <m:t>nom</m:t>
                    </m:r>
                  </m:oMath>
                </a14:m>
                <a:r>
                  <a:rPr lang="en-US" sz="2000" dirty="0">
                    <a:latin typeface="Calibri" panose="020F0502020204030204" pitchFamily="34" charset="0"/>
                  </a:rPr>
                  <a:t> and is given by,</a:t>
                </a:r>
              </a:p>
              <a:p>
                <a:pPr lvl="1"/>
                <a:r>
                  <a:rPr lang="el-GR" sz="2400" b="1" dirty="0">
                    <a:latin typeface="Calibri" panose="020F0502020204030204" pitchFamily="34" charset="0"/>
                    <a:ea typeface="Cambria Math" panose="02040503050406030204" pitchFamily="18" charset="0"/>
                  </a:rPr>
                  <a:t>δ </a:t>
                </a:r>
                <a14:m>
                  <m:oMath xmlns:m="http://schemas.openxmlformats.org/officeDocument/2006/math">
                    <m:r>
                      <a:rPr lang="en-US" sz="2400" b="1">
                        <a:latin typeface="Cambria Math" panose="02040503050406030204" pitchFamily="18" charset="0"/>
                        <a:ea typeface="Cambria Math" panose="02040503050406030204" pitchFamily="18" charset="0"/>
                      </a:rPr>
                      <m:t>=</m:t>
                    </m:r>
                    <m:f>
                      <m:fPr>
                        <m:ctrlPr>
                          <a:rPr lang="en-US" sz="2400" b="1" i="1">
                            <a:latin typeface="Cambria Math" panose="02040503050406030204" pitchFamily="18" charset="0"/>
                            <a:ea typeface="Cambria Math" panose="02040503050406030204" pitchFamily="18" charset="0"/>
                          </a:rPr>
                        </m:ctrlPr>
                      </m:fPr>
                      <m:num>
                        <m:r>
                          <a:rPr lang="en-US" sz="2400" b="1" i="1">
                            <a:latin typeface="Cambria Math" panose="02040503050406030204" pitchFamily="18" charset="0"/>
                            <a:ea typeface="Cambria Math" panose="02040503050406030204" pitchFamily="18" charset="0"/>
                          </a:rPr>
                          <m:t>𝒇</m:t>
                        </m:r>
                        <m:r>
                          <a:rPr lang="en-US" sz="2400" b="1" i="1" baseline="-25000">
                            <a:latin typeface="Cambria Math" panose="02040503050406030204" pitchFamily="18" charset="0"/>
                            <a:ea typeface="Cambria Math" panose="02040503050406030204" pitchFamily="18" charset="0"/>
                          </a:rPr>
                          <m:t>𝒏𝒐𝒎𝑽𝒅𝒅</m:t>
                        </m:r>
                        <m:r>
                          <a:rPr lang="en-US" sz="2400" b="1" i="1">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𝑷𝒓𝒐𝒄𝒆𝒔𝒔𝒐𝒓</m:t>
                        </m:r>
                        <m:r>
                          <a:rPr lang="en-US" sz="2400" b="1" i="1">
                            <a:latin typeface="Cambria Math" panose="02040503050406030204" pitchFamily="18" charset="0"/>
                            <a:ea typeface="Cambria Math" panose="02040503050406030204" pitchFamily="18" charset="0"/>
                          </a:rPr>
                          <m:t>)</m:t>
                        </m:r>
                      </m:num>
                      <m:den>
                        <m:r>
                          <a:rPr lang="en-US" sz="2400" b="1" i="1">
                            <a:latin typeface="Cambria Math" panose="02040503050406030204" pitchFamily="18" charset="0"/>
                            <a:ea typeface="Cambria Math" panose="02040503050406030204" pitchFamily="18" charset="0"/>
                          </a:rPr>
                          <m:t>𝒇</m:t>
                        </m:r>
                        <m:r>
                          <a:rPr lang="en-US" sz="2400" b="1" i="1" baseline="-25000">
                            <a:latin typeface="Cambria Math" panose="02040503050406030204" pitchFamily="18" charset="0"/>
                            <a:ea typeface="Cambria Math" panose="02040503050406030204" pitchFamily="18" charset="0"/>
                          </a:rPr>
                          <m:t>𝒎𝒂𝒙𝑽𝒅𝒅</m:t>
                        </m:r>
                        <m:r>
                          <a:rPr lang="en-US" sz="2400" b="1" i="1">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𝑨𝒅𝒅𝒆𝒓</m:t>
                        </m:r>
                        <m:r>
                          <a:rPr lang="en-US" sz="2400" b="1" i="1">
                            <a:latin typeface="Cambria Math" panose="02040503050406030204" pitchFamily="18" charset="0"/>
                            <a:ea typeface="Cambria Math" panose="02040503050406030204" pitchFamily="18" charset="0"/>
                          </a:rPr>
                          <m:t>)</m:t>
                        </m:r>
                      </m:den>
                    </m:f>
                  </m:oMath>
                </a14:m>
                <a:r>
                  <a:rPr lang="en-US" sz="2000" dirty="0">
                    <a:latin typeface="Calibri" panose="020F0502020204030204" pitchFamily="34" charset="0"/>
                    <a:ea typeface="Cambria Math" panose="02040503050406030204" pitchFamily="18" charset="0"/>
                  </a:rPr>
                  <a:t>       (Frequencies </a:t>
                </a:r>
                <a:r>
                  <a:rPr lang="en-US" sz="2000" dirty="0">
                    <a:ea typeface="Cambria Math" panose="02040503050406030204" pitchFamily="18" charset="0"/>
                  </a:rPr>
                  <a:t>at rated voltage =1.2 volts)</a:t>
                </a:r>
                <a:endParaRPr lang="en-US" dirty="0">
                  <a:ea typeface="Cambria Math" panose="02040503050406030204" pitchFamily="18" charset="0"/>
                </a:endParaRPr>
              </a:p>
              <a:p>
                <a:pPr lvl="1"/>
                <a:endParaRPr lang="en-US" sz="2000" dirty="0">
                  <a:latin typeface="Calibri" panose="020F0502020204030204" pitchFamily="34" charset="0"/>
                </a:endParaRPr>
              </a:p>
              <a:p>
                <a:r>
                  <a:rPr lang="en-US" sz="2000" dirty="0">
                    <a:latin typeface="Calibri" panose="020F0502020204030204" pitchFamily="34" charset="0"/>
                  </a:rPr>
                  <a:t>In a structure constrained system, the frequency </a:t>
                </a:r>
                <a14:m>
                  <m:oMath xmlns:m="http://schemas.openxmlformats.org/officeDocument/2006/math">
                    <m:r>
                      <a:rPr lang="en-US" sz="2000" b="0" i="0" smtClean="0">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𝒇</m:t>
                    </m:r>
                    <m:r>
                      <a:rPr lang="en-US" sz="2000" b="1" i="1" baseline="-25000">
                        <a:latin typeface="Cambria Math" panose="02040503050406030204" pitchFamily="18" charset="0"/>
                        <a:ea typeface="Cambria Math" panose="02040503050406030204" pitchFamily="18" charset="0"/>
                      </a:rPr>
                      <m:t>𝒎𝒂𝒙</m:t>
                    </m:r>
                  </m:oMath>
                </a14:m>
                <a:r>
                  <a:rPr lang="en-US" sz="2000" dirty="0">
                    <a:latin typeface="Calibri" panose="020F0502020204030204" pitchFamily="34" charset="0"/>
                  </a:rPr>
                  <a:t>) is limited by the critical path delay of the circuit as follows: </a:t>
                </a:r>
                <a:endParaRPr lang="en-US" sz="2000" b="1" i="1" dirty="0">
                  <a:latin typeface="Calibri" panose="020F0502020204030204" pitchFamily="34" charset="0"/>
                </a:endParaRPr>
              </a:p>
              <a:p>
                <a:pPr lvl="1"/>
                <a14:m>
                  <m:oMath xmlns:m="http://schemas.openxmlformats.org/officeDocument/2006/math">
                    <m:r>
                      <a:rPr lang="en-US" sz="2400" b="1" i="1">
                        <a:latin typeface="Cambria Math" panose="02040503050406030204" pitchFamily="18" charset="0"/>
                      </a:rPr>
                      <m:t>𝒇</m:t>
                    </m:r>
                    <m:r>
                      <a:rPr lang="en-US" sz="2400" b="1" i="0" baseline="-25000" smtClean="0">
                        <a:latin typeface="Cambria Math" panose="02040503050406030204" pitchFamily="18" charset="0"/>
                      </a:rPr>
                      <m:t>𝐦𝐚𝐱</m:t>
                    </m:r>
                    <m:r>
                      <a:rPr lang="en-US" sz="2400" b="1" baseline="-25000">
                        <a:latin typeface="Cambria Math" panose="02040503050406030204" pitchFamily="18" charset="0"/>
                      </a:rPr>
                      <m:t> </m:t>
                    </m:r>
                    <m:r>
                      <a:rPr lang="en-US" sz="2400" b="1" i="1">
                        <a:latin typeface="Cambria Math" panose="02040503050406030204" pitchFamily="18" charset="0"/>
                      </a:rPr>
                      <m:t>=</m:t>
                    </m:r>
                    <m:r>
                      <a:rPr lang="el-GR" sz="2400" b="1" i="1" smtClean="0">
                        <a:latin typeface="Cambria Math" panose="02040503050406030204" pitchFamily="18" charset="0"/>
                      </a:rPr>
                      <m:t>𝜸</m:t>
                    </m:r>
                    <m:r>
                      <a:rPr lang="el-GR"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𝒇</m:t>
                    </m:r>
                    <m:r>
                      <a:rPr lang="en-US" sz="2400" b="1" i="1" baseline="-25000">
                        <a:latin typeface="Cambria Math" panose="02040503050406030204" pitchFamily="18" charset="0"/>
                        <a:ea typeface="Cambria Math" panose="02040503050406030204" pitchFamily="18" charset="0"/>
                      </a:rPr>
                      <m:t>𝒎𝒂𝒙</m:t>
                    </m:r>
                    <m:r>
                      <a:rPr lang="en-US" sz="2400" b="1">
                        <a:latin typeface="Cambria Math" panose="02040503050406030204" pitchFamily="18" charset="0"/>
                        <a:ea typeface="Cambria Math" panose="02040503050406030204" pitchFamily="18" charset="0"/>
                      </a:rPr>
                      <m:t>  </m:t>
                    </m:r>
                    <m:d>
                      <m:dPr>
                        <m:ctrlPr>
                          <a:rPr lang="en-US" sz="2400" b="1"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𝑨𝒅𝒅𝒆𝒓</m:t>
                        </m:r>
                      </m:e>
                    </m:d>
                  </m:oMath>
                </a14:m>
                <a:r>
                  <a:rPr lang="en-US" sz="2400" b="1" dirty="0">
                    <a:latin typeface="Calibri" panose="020F0502020204030204" pitchFamily="34" charset="0"/>
                    <a:ea typeface="Cambria Math" panose="02040503050406030204" pitchFamily="18" charset="0"/>
                  </a:rPr>
                  <a:t>	</a:t>
                </a:r>
                <a:r>
                  <a:rPr lang="en-US" sz="2000" b="1" dirty="0">
                    <a:latin typeface="Calibri" panose="020F0502020204030204" pitchFamily="34" charset="0"/>
                    <a:ea typeface="Cambria Math" panose="02040503050406030204" pitchFamily="18" charset="0"/>
                  </a:rPr>
                  <a:t>			(3)</a:t>
                </a:r>
              </a:p>
              <a:p>
                <a:pPr marL="457200" lvl="1" indent="0">
                  <a:buNone/>
                </a:pPr>
                <a:r>
                  <a:rPr lang="en-US" sz="2000" dirty="0">
                    <a:latin typeface="Calibri" panose="020F0502020204030204" pitchFamily="34" charset="0"/>
                    <a:ea typeface="Cambria Math" panose="02040503050406030204" pitchFamily="18" charset="0"/>
                  </a:rPr>
                  <a:t>Where, </a:t>
                </a:r>
                <a14:m>
                  <m:oMath xmlns:m="http://schemas.openxmlformats.org/officeDocument/2006/math">
                    <m:r>
                      <m:rPr>
                        <m:sty m:val="p"/>
                      </m:rPr>
                      <a:rPr lang="el-GR" sz="2000" b="1" i="1">
                        <a:latin typeface="Cambria Math" panose="02040503050406030204" pitchFamily="18" charset="0"/>
                      </a:rPr>
                      <m:t>γ</m:t>
                    </m:r>
                  </m:oMath>
                </a14:m>
                <a:r>
                  <a:rPr lang="en-US" sz="2000" dirty="0">
                    <a:latin typeface="Calibri" panose="020F0502020204030204" pitchFamily="34" charset="0"/>
                    <a:ea typeface="Cambria Math" panose="02040503050406030204" pitchFamily="18" charset="0"/>
                  </a:rPr>
                  <a:t> </a:t>
                </a:r>
                <a:r>
                  <a:rPr lang="en-US" sz="2000" dirty="0">
                    <a:latin typeface="Calibri" panose="020F0502020204030204" pitchFamily="34" charset="0"/>
                  </a:rPr>
                  <a:t>is a scale factor for </a:t>
                </a:r>
                <a14:m>
                  <m:oMath xmlns:m="http://schemas.openxmlformats.org/officeDocument/2006/math">
                    <m:r>
                      <a:rPr lang="en-US" sz="2000" i="1">
                        <a:latin typeface="Cambria Math" panose="02040503050406030204" pitchFamily="18" charset="0"/>
                      </a:rPr>
                      <m:t>𝑓</m:t>
                    </m:r>
                    <m:r>
                      <m:rPr>
                        <m:sty m:val="p"/>
                      </m:rPr>
                      <a:rPr lang="en-US" sz="2000" b="0" i="0" baseline="-25000" smtClean="0">
                        <a:latin typeface="Cambria Math" panose="02040503050406030204" pitchFamily="18" charset="0"/>
                      </a:rPr>
                      <m:t>max</m:t>
                    </m:r>
                  </m:oMath>
                </a14:m>
                <a:r>
                  <a:rPr lang="en-US" sz="2000" dirty="0">
                    <a:latin typeface="Calibri" panose="020F0502020204030204" pitchFamily="34" charset="0"/>
                  </a:rPr>
                  <a:t> and is given by,</a:t>
                </a:r>
              </a:p>
              <a:p>
                <a:pPr lvl="1"/>
                <a14:m>
                  <m:oMath xmlns:m="http://schemas.openxmlformats.org/officeDocument/2006/math">
                    <m:r>
                      <a:rPr lang="el-GR" sz="2400" b="1" i="1">
                        <a:latin typeface="Cambria Math" panose="02040503050406030204" pitchFamily="18" charset="0"/>
                      </a:rPr>
                      <m:t>𝜸</m:t>
                    </m:r>
                  </m:oMath>
                </a14:m>
                <a:r>
                  <a:rPr lang="el-GR" sz="2400" b="1" dirty="0">
                    <a:latin typeface="Calibri" panose="020F0502020204030204" pitchFamily="34" charset="0"/>
                    <a:ea typeface="Cambria Math" panose="02040503050406030204" pitchFamily="18" charset="0"/>
                  </a:rPr>
                  <a:t> </a:t>
                </a:r>
                <a14:m>
                  <m:oMath xmlns:m="http://schemas.openxmlformats.org/officeDocument/2006/math">
                    <m:r>
                      <a:rPr lang="en-US" sz="2400" b="1">
                        <a:latin typeface="Cambria Math" panose="02040503050406030204" pitchFamily="18" charset="0"/>
                        <a:ea typeface="Cambria Math" panose="02040503050406030204" pitchFamily="18" charset="0"/>
                      </a:rPr>
                      <m:t>=</m:t>
                    </m:r>
                    <m:f>
                      <m:fPr>
                        <m:ctrlPr>
                          <a:rPr lang="en-US" sz="2400" b="1" i="1">
                            <a:latin typeface="Cambria Math" panose="02040503050406030204" pitchFamily="18" charset="0"/>
                            <a:ea typeface="Cambria Math" panose="02040503050406030204" pitchFamily="18" charset="0"/>
                          </a:rPr>
                        </m:ctrlPr>
                      </m:fPr>
                      <m:num>
                        <m:r>
                          <a:rPr lang="en-US" sz="2400" b="1" i="1">
                            <a:latin typeface="Cambria Math" panose="02040503050406030204" pitchFamily="18" charset="0"/>
                            <a:ea typeface="Cambria Math" panose="02040503050406030204" pitchFamily="18" charset="0"/>
                          </a:rPr>
                          <m:t>𝒇</m:t>
                        </m:r>
                        <m:r>
                          <a:rPr lang="en-US" sz="2400" b="1" i="1" baseline="-25000" smtClean="0">
                            <a:latin typeface="Cambria Math" panose="02040503050406030204" pitchFamily="18" charset="0"/>
                            <a:ea typeface="Cambria Math" panose="02040503050406030204" pitchFamily="18" charset="0"/>
                          </a:rPr>
                          <m:t>𝒎𝒂𝒙</m:t>
                        </m:r>
                        <m:r>
                          <a:rPr lang="en-US" sz="2400" b="1" i="1" baseline="-25000">
                            <a:latin typeface="Cambria Math" panose="02040503050406030204" pitchFamily="18" charset="0"/>
                            <a:ea typeface="Cambria Math" panose="02040503050406030204" pitchFamily="18" charset="0"/>
                          </a:rPr>
                          <m:t>𝑽𝒅𝒅</m:t>
                        </m:r>
                        <m:r>
                          <a:rPr lang="en-US" sz="2400" b="1" i="1">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𝑷𝒓𝒐𝒄𝒆𝒔𝒔𝒐𝒓</m:t>
                        </m:r>
                        <m:r>
                          <a:rPr lang="en-US" sz="2400" b="1" i="1">
                            <a:latin typeface="Cambria Math" panose="02040503050406030204" pitchFamily="18" charset="0"/>
                            <a:ea typeface="Cambria Math" panose="02040503050406030204" pitchFamily="18" charset="0"/>
                          </a:rPr>
                          <m:t>)</m:t>
                        </m:r>
                      </m:num>
                      <m:den>
                        <m:r>
                          <a:rPr lang="en-US" sz="2400" b="1" i="1">
                            <a:latin typeface="Cambria Math" panose="02040503050406030204" pitchFamily="18" charset="0"/>
                            <a:ea typeface="Cambria Math" panose="02040503050406030204" pitchFamily="18" charset="0"/>
                          </a:rPr>
                          <m:t>𝒇</m:t>
                        </m:r>
                        <m:r>
                          <a:rPr lang="en-US" sz="2400" b="1" i="1" baseline="-25000">
                            <a:latin typeface="Cambria Math" panose="02040503050406030204" pitchFamily="18" charset="0"/>
                            <a:ea typeface="Cambria Math" panose="02040503050406030204" pitchFamily="18" charset="0"/>
                          </a:rPr>
                          <m:t>𝒎𝒂𝒙𝑽𝒅𝒅</m:t>
                        </m:r>
                        <m:r>
                          <a:rPr lang="en-US" sz="2400" b="1" i="1">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𝑨𝒅𝒅𝒆𝒓</m:t>
                        </m:r>
                        <m:r>
                          <a:rPr lang="en-US" sz="2400" b="1" i="1">
                            <a:latin typeface="Cambria Math" panose="02040503050406030204" pitchFamily="18" charset="0"/>
                            <a:ea typeface="Cambria Math" panose="02040503050406030204" pitchFamily="18" charset="0"/>
                          </a:rPr>
                          <m:t>)</m:t>
                        </m:r>
                      </m:den>
                    </m:f>
                  </m:oMath>
                </a14:m>
                <a:r>
                  <a:rPr lang="en-US" sz="2000" dirty="0">
                    <a:latin typeface="Calibri" panose="020F0502020204030204" pitchFamily="34" charset="0"/>
                    <a:ea typeface="Cambria Math" panose="02040503050406030204" pitchFamily="18" charset="0"/>
                  </a:rPr>
                  <a:t>       (Frequencies at rated voltage =1.2 volts)</a:t>
                </a:r>
              </a:p>
              <a:p>
                <a:pPr marL="438912" lvl="1" indent="-320040">
                  <a:spcBef>
                    <a:spcPts val="0"/>
                  </a:spcBef>
                  <a:buClr>
                    <a:schemeClr val="accent1"/>
                  </a:buClr>
                  <a:buSzPct val="80000"/>
                  <a:buFont typeface="Wingdings 2"/>
                  <a:buChar char=""/>
                </a:pPr>
                <a:endParaRPr lang="en-US" dirty="0">
                  <a:latin typeface="Calibri" panose="020F0502020204030204" pitchFamily="34" charset="0"/>
                </a:endParaRPr>
              </a:p>
              <a:p>
                <a:endParaRPr lang="en-US" sz="2000" dirty="0">
                  <a:latin typeface="Calibri" panose="020F0502020204030204" pitchFamily="34" charset="0"/>
                </a:endParaRPr>
              </a:p>
            </p:txBody>
          </p:sp>
        </mc:Choice>
        <mc:Fallback xmlns="">
          <p:sp>
            <p:nvSpPr>
              <p:cNvPr id="11" name="Content Placeholder 10"/>
              <p:cNvSpPr>
                <a:spLocks noGrp="1" noRot="1" noChangeAspect="1" noMove="1" noResize="1" noEditPoints="1" noAdjustHandles="1" noChangeArrowheads="1" noChangeShapeType="1" noTextEdit="1"/>
              </p:cNvSpPr>
              <p:nvPr>
                <p:ph idx="1"/>
              </p:nvPr>
            </p:nvSpPr>
            <p:spPr>
              <a:xfrm>
                <a:off x="0" y="1408176"/>
                <a:ext cx="9144000" cy="5449823"/>
              </a:xfrm>
              <a:blipFill>
                <a:blip r:embed="rId3"/>
                <a:stretch>
                  <a:fillRect/>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fld id="{6CBDF3A8-E847-4347-9133-7CDA26FD5901}" type="datetime1">
              <a:rPr lang="en-US" smtClean="0"/>
              <a:t>6/28/2019</a:t>
            </a:fld>
            <a:endParaRPr lang="en-US"/>
          </a:p>
        </p:txBody>
      </p:sp>
      <p:sp>
        <p:nvSpPr>
          <p:cNvPr id="2" name="Slide Number Placeholder 1"/>
          <p:cNvSpPr>
            <a:spLocks noGrp="1"/>
          </p:cNvSpPr>
          <p:nvPr>
            <p:ph type="sldNum" sz="quarter" idx="12"/>
          </p:nvPr>
        </p:nvSpPr>
        <p:spPr/>
        <p:txBody>
          <a:bodyPr/>
          <a:lstStyle/>
          <a:p>
            <a:fld id="{DAF9EE7D-FB37-4E04-8982-7171E671F843}" type="slidenum">
              <a:rPr lang="en-US" smtClean="0"/>
              <a:pPr/>
              <a:t>16</a:t>
            </a:fld>
            <a:endParaRPr lang="en-US"/>
          </a:p>
        </p:txBody>
      </p:sp>
    </p:spTree>
    <p:extLst>
      <p:ext uri="{BB962C8B-B14F-4D97-AF65-F5344CB8AC3E}">
        <p14:creationId xmlns:p14="http://schemas.microsoft.com/office/powerpoint/2010/main" val="11814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Calibri" panose="020F0502020204030204" pitchFamily="34" charset="0"/>
              </a:rPr>
              <a:t>Frequency Scale Factors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524000"/>
                <a:ext cx="5368164" cy="5333999"/>
              </a:xfrm>
            </p:spPr>
            <p:txBody>
              <a:bodyPr>
                <a:normAutofit/>
              </a:bodyPr>
              <a:lstStyle/>
              <a:p>
                <a:r>
                  <a:rPr lang="en-US" sz="2400" dirty="0">
                    <a:latin typeface="Calibri" panose="020F0502020204030204" pitchFamily="34" charset="0"/>
                  </a:rPr>
                  <a:t>In a power constrained system</a:t>
                </a:r>
                <a:r>
                  <a:rPr lang="en-US" sz="2400" b="1" baseline="30000" dirty="0">
                    <a:latin typeface="Calibri" panose="020F0502020204030204" pitchFamily="34" charset="0"/>
                  </a:rPr>
                  <a:t> [10-12]</a:t>
                </a:r>
                <a:r>
                  <a:rPr lang="en-US" sz="2400" dirty="0">
                    <a:latin typeface="Calibri" panose="020F0502020204030204" pitchFamily="34" charset="0"/>
                  </a:rPr>
                  <a:t>, the frequency </a:t>
                </a:r>
                <a14:m>
                  <m:oMath xmlns:m="http://schemas.openxmlformats.org/officeDocument/2006/math">
                    <m:r>
                      <a:rPr lang="en-US" sz="2400" b="0" i="0" dirty="0" smtClean="0">
                        <a:latin typeface="Cambria Math" panose="02040503050406030204" pitchFamily="18" charset="0"/>
                      </a:rPr>
                      <m:t>(</m:t>
                    </m:r>
                    <m:r>
                      <m:rPr>
                        <m:nor/>
                      </m:rPr>
                      <a:rPr lang="en-US" sz="2400" b="1" i="1" dirty="0">
                        <a:latin typeface="Calibri" panose="020F0502020204030204" pitchFamily="34" charset="0"/>
                      </a:rPr>
                      <m:t>f</m:t>
                    </m:r>
                    <m:r>
                      <m:rPr>
                        <m:nor/>
                      </m:rPr>
                      <a:rPr lang="en-US" sz="2400" b="1" baseline="-25000" dirty="0">
                        <a:latin typeface="Calibri" panose="020F0502020204030204" pitchFamily="34" charset="0"/>
                      </a:rPr>
                      <m:t>TDP</m:t>
                    </m:r>
                    <m:r>
                      <a:rPr lang="en-US" sz="2400" b="1" i="1" baseline="-25000" dirty="0">
                        <a:latin typeface="Cambria Math" panose="02040503050406030204" pitchFamily="18" charset="0"/>
                      </a:rPr>
                      <m:t> </m:t>
                    </m:r>
                  </m:oMath>
                </a14:m>
                <a:r>
                  <a:rPr lang="en-US" sz="2400" dirty="0">
                    <a:latin typeface="Calibri" panose="020F0502020204030204" pitchFamily="34" charset="0"/>
                  </a:rPr>
                  <a:t>) is limited by the maximum allowable power of the circuit. In general it can be represented as,</a:t>
                </a:r>
              </a:p>
              <a:p>
                <a:endParaRPr lang="en-US" sz="2400" dirty="0">
                  <a:latin typeface="Calibri" panose="020F0502020204030204" pitchFamily="34" charset="0"/>
                </a:endParaRPr>
              </a:p>
              <a:p>
                <a:pPr lvl="1"/>
                <a14:m>
                  <m:oMath xmlns:m="http://schemas.openxmlformats.org/officeDocument/2006/math">
                    <m:r>
                      <m:rPr>
                        <m:nor/>
                      </m:rPr>
                      <a:rPr lang="en-US" sz="2400" b="1" i="1" dirty="0">
                        <a:latin typeface="Calibri" panose="020F0502020204030204" pitchFamily="34" charset="0"/>
                      </a:rPr>
                      <m:t>f</m:t>
                    </m:r>
                    <m:r>
                      <m:rPr>
                        <m:nor/>
                      </m:rPr>
                      <a:rPr lang="en-US" sz="2400" b="1" baseline="-25000" dirty="0">
                        <a:latin typeface="Calibri" panose="020F0502020204030204" pitchFamily="34" charset="0"/>
                      </a:rPr>
                      <m:t>TD</m:t>
                    </m:r>
                    <m:r>
                      <m:rPr>
                        <m:nor/>
                      </m:rPr>
                      <a:rPr lang="en-US" sz="2400" b="1" i="0" baseline="-25000" dirty="0" smtClean="0">
                        <a:latin typeface="Calibri" panose="020F0502020204030204" pitchFamily="34" charset="0"/>
                      </a:rPr>
                      <m:t>P</m:t>
                    </m:r>
                    <m:r>
                      <a:rPr lang="en-US" sz="2400" b="1" i="1">
                        <a:latin typeface="Cambria Math" panose="02040503050406030204" pitchFamily="18" charset="0"/>
                      </a:rPr>
                      <m:t>= </m:t>
                    </m:r>
                    <m:f>
                      <m:fPr>
                        <m:ctrlPr>
                          <a:rPr lang="en-US" sz="2400" b="1" i="1">
                            <a:latin typeface="Cambria Math" panose="02040503050406030204" pitchFamily="18" charset="0"/>
                          </a:rPr>
                        </m:ctrlPr>
                      </m:fPr>
                      <m:num>
                        <m:r>
                          <a:rPr lang="en-US" sz="2400" b="1" i="1">
                            <a:latin typeface="Cambria Math" panose="02040503050406030204" pitchFamily="18" charset="0"/>
                          </a:rPr>
                          <m:t>𝑻𝑫𝑷</m:t>
                        </m:r>
                        <m:r>
                          <a:rPr lang="en-US" sz="2400" b="1" i="1" smtClean="0">
                            <a:latin typeface="Cambria Math" panose="02040503050406030204" pitchFamily="18" charset="0"/>
                          </a:rPr>
                          <m:t>−</m:t>
                        </m:r>
                        <m:r>
                          <a:rPr lang="el-GR" sz="2400" b="1" i="1">
                            <a:latin typeface="Cambria Math" panose="02040503050406030204" pitchFamily="18" charset="0"/>
                          </a:rPr>
                          <m:t>𝜷𝝈</m:t>
                        </m:r>
                        <m:r>
                          <a:rPr lang="en-US" sz="2400" b="1" i="1">
                            <a:latin typeface="Cambria Math" panose="02040503050406030204" pitchFamily="18" charset="0"/>
                            <a:ea typeface="Cambria Math" panose="02040503050406030204" pitchFamily="18" charset="0"/>
                          </a:rPr>
                          <m:t>𝒑</m:t>
                        </m:r>
                        <m:r>
                          <a:rPr lang="en-US" sz="2400" b="1" i="1" baseline="-25000">
                            <a:latin typeface="Cambria Math" panose="02040503050406030204" pitchFamily="18" charset="0"/>
                            <a:ea typeface="Cambria Math" panose="02040503050406030204" pitchFamily="18" charset="0"/>
                          </a:rPr>
                          <m:t>𝒔𝒕𝒂𝒕</m:t>
                        </m:r>
                      </m:num>
                      <m:den>
                        <m:r>
                          <a:rPr lang="el-GR" sz="2400" b="1" i="1">
                            <a:latin typeface="Cambria Math" panose="02040503050406030204" pitchFamily="18" charset="0"/>
                          </a:rPr>
                          <m:t>𝜷𝝈</m:t>
                        </m:r>
                        <m:d>
                          <m:dPr>
                            <m:ctrlPr>
                              <a:rPr lang="en-US" sz="2400" b="1" i="1" smtClean="0">
                                <a:latin typeface="Cambria Math" panose="02040503050406030204" pitchFamily="18" charset="0"/>
                              </a:rPr>
                            </m:ctrlPr>
                          </m:dPr>
                          <m:e>
                            <m:r>
                              <a:rPr lang="en-US" sz="2400" b="1" i="1">
                                <a:latin typeface="Cambria Math" panose="02040503050406030204" pitchFamily="18" charset="0"/>
                              </a:rPr>
                              <m:t>𝒆</m:t>
                            </m:r>
                            <m:r>
                              <a:rPr lang="en-US" sz="2400" b="1" i="1" baseline="-25000">
                                <a:latin typeface="Cambria Math" panose="02040503050406030204" pitchFamily="18" charset="0"/>
                              </a:rPr>
                              <m:t>𝒅𝒚𝒏</m:t>
                            </m:r>
                          </m:e>
                        </m:d>
                      </m:den>
                    </m:f>
                  </m:oMath>
                </a14:m>
                <a:r>
                  <a:rPr lang="en-US" sz="2400" b="1" dirty="0">
                    <a:latin typeface="Calibri" panose="020F0502020204030204" pitchFamily="34" charset="0"/>
                  </a:rPr>
                  <a:t> 		(4)</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524000"/>
                <a:ext cx="5368164" cy="5333999"/>
              </a:xfrm>
              <a:blipFill>
                <a:blip r:embed="rId2"/>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E473CC7A-3EA2-F247-ADC9-E6E80C1E2959}" type="datetime1">
              <a:rPr lang="en-US" smtClean="0"/>
              <a:t>6/28/2019</a:t>
            </a:fld>
            <a:endParaRPr lang="en-US"/>
          </a:p>
        </p:txBody>
      </p:sp>
      <p:sp>
        <p:nvSpPr>
          <p:cNvPr id="5" name="Slide Number Placeholder 4"/>
          <p:cNvSpPr>
            <a:spLocks noGrp="1"/>
          </p:cNvSpPr>
          <p:nvPr>
            <p:ph type="sldNum" sz="quarter" idx="12"/>
          </p:nvPr>
        </p:nvSpPr>
        <p:spPr/>
        <p:txBody>
          <a:bodyPr/>
          <a:lstStyle/>
          <a:p>
            <a:fld id="{DAF9EE7D-FB37-4E04-8982-7171E671F843}" type="slidenum">
              <a:rPr lang="en-US" smtClean="0"/>
              <a:pPr/>
              <a:t>17</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8164" y="1524000"/>
            <a:ext cx="3652345" cy="3287110"/>
          </a:xfrm>
          <a:prstGeom prst="rect">
            <a:avLst/>
          </a:prstGeom>
        </p:spPr>
      </p:pic>
    </p:spTree>
    <p:extLst>
      <p:ext uri="{BB962C8B-B14F-4D97-AF65-F5344CB8AC3E}">
        <p14:creationId xmlns:p14="http://schemas.microsoft.com/office/powerpoint/2010/main" val="1159403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Scale Factor Summary</a:t>
            </a:r>
          </a:p>
        </p:txBody>
      </p:sp>
      <mc:AlternateContent xmlns:mc="http://schemas.openxmlformats.org/markup-compatibility/2006">
        <mc:Choice xmlns:a14="http://schemas.microsoft.com/office/drawing/2010/main" Requires="a14">
          <p:graphicFrame>
            <p:nvGraphicFramePr>
              <p:cNvPr id="5" name="Content Placeholder 4"/>
              <p:cNvGraphicFramePr>
                <a:graphicFrameLocks noGrp="1"/>
              </p:cNvGraphicFramePr>
              <p:nvPr>
                <p:ph idx="1"/>
                <p:extLst>
                  <p:ext uri="{D42A27DB-BD31-4B8C-83A1-F6EECF244321}">
                    <p14:modId xmlns:p14="http://schemas.microsoft.com/office/powerpoint/2010/main" val="2576840560"/>
                  </p:ext>
                </p:extLst>
              </p:nvPr>
            </p:nvGraphicFramePr>
            <p:xfrm>
              <a:off x="1066800" y="1828800"/>
              <a:ext cx="6324600" cy="3428999"/>
            </p:xfrm>
            <a:graphic>
              <a:graphicData uri="http://schemas.openxmlformats.org/drawingml/2006/table">
                <a:tbl>
                  <a:tblPr firstRow="1" bandRow="1">
                    <a:tableStyleId>{BC89EF96-8CEA-46FF-86C4-4CE0E7609802}</a:tableStyleId>
                  </a:tblPr>
                  <a:tblGrid>
                    <a:gridCol w="2895600">
                      <a:extLst>
                        <a:ext uri="{9D8B030D-6E8A-4147-A177-3AD203B41FA5}">
                          <a16:colId xmlns:a16="http://schemas.microsoft.com/office/drawing/2014/main" val="2056802517"/>
                        </a:ext>
                      </a:extLst>
                    </a:gridCol>
                    <a:gridCol w="3429000">
                      <a:extLst>
                        <a:ext uri="{9D8B030D-6E8A-4147-A177-3AD203B41FA5}">
                          <a16:colId xmlns:a16="http://schemas.microsoft.com/office/drawing/2014/main" val="2277673805"/>
                        </a:ext>
                      </a:extLst>
                    </a:gridCol>
                  </a:tblGrid>
                  <a:tr h="747502">
                    <a:tc>
                      <a:txBody>
                        <a:bodyPr/>
                        <a:lstStyle/>
                        <a:p>
                          <a:pPr algn="ctr"/>
                          <a:r>
                            <a:rPr lang="en-US" sz="3200" b="1" dirty="0"/>
                            <a:t>Scale Factors</a:t>
                          </a:r>
                          <a:endParaRPr lang="en-US" sz="3200" b="1" dirty="0">
                            <a:latin typeface="Calibri" panose="020F0502020204030204" pitchFamily="34" charset="0"/>
                          </a:endParaRPr>
                        </a:p>
                      </a:txBody>
                      <a:tcPr/>
                    </a:tc>
                    <a:tc>
                      <a:txBody>
                        <a:bodyPr/>
                        <a:lstStyle/>
                        <a:p>
                          <a:pPr algn="ctr"/>
                          <a:r>
                            <a:rPr lang="en-US" sz="3200" b="1" dirty="0"/>
                            <a:t>Calculated</a:t>
                          </a:r>
                          <a:r>
                            <a:rPr lang="en-US" sz="3200" b="1" baseline="0" dirty="0"/>
                            <a:t> Values</a:t>
                          </a:r>
                          <a:endParaRPr lang="en-US" sz="3200" b="1" dirty="0">
                            <a:latin typeface="Calibri" panose="020F0502020204030204" pitchFamily="34" charset="0"/>
                          </a:endParaRPr>
                        </a:p>
                      </a:txBody>
                      <a:tcPr/>
                    </a:tc>
                    <a:extLst>
                      <a:ext uri="{0D108BD9-81ED-4DB2-BD59-A6C34878D82A}">
                        <a16:rowId xmlns:a16="http://schemas.microsoft.com/office/drawing/2014/main" val="1383540329"/>
                      </a:ext>
                    </a:extLst>
                  </a:tr>
                  <a:tr h="668817">
                    <a:tc>
                      <a:txBody>
                        <a:bodyPr/>
                        <a:lstStyle/>
                        <a:p>
                          <a:pPr algn="ctr"/>
                          <a:r>
                            <a:rPr lang="en-US" sz="2800" b="0" dirty="0"/>
                            <a:t>Voltage factor, </a:t>
                          </a:r>
                          <a:r>
                            <a:rPr lang="el-GR" sz="2800" b="0" dirty="0"/>
                            <a:t>σ</a:t>
                          </a:r>
                          <a:endParaRPr lang="en-US" sz="2800" b="0" dirty="0">
                            <a:latin typeface="Calibri" panose="020F0502020204030204" pitchFamily="34" charset="0"/>
                          </a:endParaRPr>
                        </a:p>
                      </a:txBody>
                      <a:tcPr/>
                    </a:tc>
                    <a:tc>
                      <a:txBody>
                        <a:bodyPr/>
                        <a:lstStyle/>
                        <a:p>
                          <a:pPr algn="ctr"/>
                          <a:r>
                            <a:rPr lang="en-US" sz="2800" b="0" dirty="0"/>
                            <a:t>1</a:t>
                          </a:r>
                          <a:endParaRPr lang="en-US" sz="2800" b="0" dirty="0">
                            <a:latin typeface="Calibri" panose="020F0502020204030204" pitchFamily="34" charset="0"/>
                          </a:endParaRPr>
                        </a:p>
                      </a:txBody>
                      <a:tcPr/>
                    </a:tc>
                    <a:extLst>
                      <a:ext uri="{0D108BD9-81ED-4DB2-BD59-A6C34878D82A}">
                        <a16:rowId xmlns:a16="http://schemas.microsoft.com/office/drawing/2014/main" val="3634021500"/>
                      </a:ext>
                    </a:extLst>
                  </a:tr>
                  <a:tr h="668817">
                    <a:tc>
                      <a:txBody>
                        <a:bodyPr/>
                        <a:lstStyle/>
                        <a:p>
                          <a:pPr algn="ctr"/>
                          <a:r>
                            <a:rPr lang="en-US" sz="2800" b="0" dirty="0" err="1" smtClean="0"/>
                            <a:t>f</a:t>
                          </a:r>
                          <a:r>
                            <a:rPr lang="en-US" sz="2800" b="0" baseline="-25000" dirty="0" err="1" smtClean="0"/>
                            <a:t>nom</a:t>
                          </a:r>
                          <a:r>
                            <a:rPr lang="en-US" sz="2800" b="0" baseline="-25000" dirty="0" smtClean="0"/>
                            <a:t>  </a:t>
                          </a:r>
                          <a:r>
                            <a:rPr lang="en-US" sz="2800" b="0" baseline="0" dirty="0" smtClean="0"/>
                            <a:t>factor,</a:t>
                          </a:r>
                          <a:r>
                            <a:rPr lang="en-US" sz="2800" b="0" baseline="-25000" dirty="0" smtClean="0"/>
                            <a:t> </a:t>
                          </a:r>
                          <a:r>
                            <a:rPr kumimoji="0" lang="el-GR" sz="2800" b="0" kern="1200" dirty="0">
                              <a:effectLst/>
                            </a:rPr>
                            <a:t>δ</a:t>
                          </a:r>
                          <a:endParaRPr lang="en-US" sz="2800" b="0" dirty="0">
                            <a:latin typeface="Calibri" panose="020F0502020204030204" pitchFamily="34" charset="0"/>
                          </a:endParaRPr>
                        </a:p>
                      </a:txBody>
                      <a:tcPr/>
                    </a:tc>
                    <a:tc>
                      <a:txBody>
                        <a:bodyPr/>
                        <a:lstStyle/>
                        <a:p>
                          <a:pPr algn="ctr"/>
                          <a:r>
                            <a:rPr lang="en-US" sz="2800" b="0" dirty="0"/>
                            <a:t>1.0588</a:t>
                          </a:r>
                          <a:endParaRPr lang="en-US" sz="2800" b="0" dirty="0">
                            <a:latin typeface="Calibri" panose="020F0502020204030204" pitchFamily="34" charset="0"/>
                          </a:endParaRPr>
                        </a:p>
                      </a:txBody>
                      <a:tcPr/>
                    </a:tc>
                    <a:extLst>
                      <a:ext uri="{0D108BD9-81ED-4DB2-BD59-A6C34878D82A}">
                        <a16:rowId xmlns:a16="http://schemas.microsoft.com/office/drawing/2014/main" val="2568326549"/>
                      </a:ext>
                    </a:extLst>
                  </a:tr>
                  <a:tr h="668817">
                    <a:tc>
                      <a:txBody>
                        <a:bodyPr/>
                        <a:lstStyle/>
                        <a:p>
                          <a:pPr algn="ctr"/>
                          <a:r>
                            <a:rPr lang="en-US" sz="2800" b="0" dirty="0" err="1" smtClean="0"/>
                            <a:t>F</a:t>
                          </a:r>
                          <a:r>
                            <a:rPr lang="en-US" sz="2800" b="0" baseline="-25000" dirty="0" err="1" smtClean="0"/>
                            <a:t>max</a:t>
                          </a:r>
                          <a:r>
                            <a:rPr lang="en-US" sz="2800" b="0" baseline="-25000" dirty="0" smtClean="0"/>
                            <a:t> </a:t>
                          </a:r>
                          <a:r>
                            <a:rPr lang="en-US" sz="2800" b="0" baseline="0" dirty="0" smtClean="0"/>
                            <a:t>factor, </a:t>
                          </a:r>
                          <a:r>
                            <a:rPr lang="el-GR" sz="2800" b="0" baseline="0" dirty="0"/>
                            <a:t>γ</a:t>
                          </a:r>
                          <a:endParaRPr lang="en-US" sz="2800" b="0" dirty="0">
                            <a:latin typeface="Calibri" panose="020F0502020204030204" pitchFamily="34" charset="0"/>
                          </a:endParaRPr>
                        </a:p>
                      </a:txBody>
                      <a:tcPr/>
                    </a:tc>
                    <a:tc>
                      <a:txBody>
                        <a:bodyPr/>
                        <a:lstStyle/>
                        <a:p>
                          <a:pPr algn="ctr"/>
                          <a:r>
                            <a:rPr lang="en-US" sz="2800" b="0" dirty="0"/>
                            <a:t>1.6075</a:t>
                          </a:r>
                          <a:endParaRPr lang="en-US" sz="2800" b="0" dirty="0">
                            <a:latin typeface="Calibri" panose="020F0502020204030204" pitchFamily="34" charset="0"/>
                          </a:endParaRPr>
                        </a:p>
                      </a:txBody>
                      <a:tcPr/>
                    </a:tc>
                    <a:extLst>
                      <a:ext uri="{0D108BD9-81ED-4DB2-BD59-A6C34878D82A}">
                        <a16:rowId xmlns:a16="http://schemas.microsoft.com/office/drawing/2014/main" val="965777832"/>
                      </a:ext>
                    </a:extLst>
                  </a:tr>
                  <a:tr h="675046">
                    <a:tc>
                      <a:txBody>
                        <a:bodyPr/>
                        <a:lstStyle/>
                        <a:p>
                          <a:pPr algn="ctr"/>
                          <a:r>
                            <a:rPr lang="en-US" sz="2800" b="0" dirty="0"/>
                            <a:t>Area factor,</a:t>
                          </a:r>
                          <a:r>
                            <a:rPr lang="en-US" sz="2800" b="0" baseline="0" dirty="0"/>
                            <a:t> </a:t>
                          </a:r>
                          <a:r>
                            <a:rPr lang="el-GR" sz="2800" b="0" baseline="0" dirty="0"/>
                            <a:t>β</a:t>
                          </a:r>
                          <a:endParaRPr lang="en-US" sz="2800" b="0" dirty="0">
                            <a:latin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a:t>7.3414</a:t>
                          </a:r>
                          <a14:m>
                            <m:oMath xmlns:m="http://schemas.openxmlformats.org/officeDocument/2006/math">
                              <m:r>
                                <a:rPr lang="en-US" sz="2800" b="0"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5</m:t>
                                  </m:r>
                                </m:sup>
                              </m:sSup>
                            </m:oMath>
                          </a14:m>
                          <a:endParaRPr lang="en-US" sz="2800" b="0" dirty="0">
                            <a:latin typeface="Calibri" panose="020F0502020204030204" pitchFamily="34" charset="0"/>
                          </a:endParaRPr>
                        </a:p>
                      </a:txBody>
                      <a:tcPr/>
                    </a:tc>
                    <a:extLst>
                      <a:ext uri="{0D108BD9-81ED-4DB2-BD59-A6C34878D82A}">
                        <a16:rowId xmlns:a16="http://schemas.microsoft.com/office/drawing/2014/main" val="1321390410"/>
                      </a:ext>
                    </a:extLst>
                  </a:tr>
                </a:tbl>
              </a:graphicData>
            </a:graphic>
          </p:graphicFrame>
        </mc:Choice>
        <mc:Fallback>
          <p:graphicFrame>
            <p:nvGraphicFramePr>
              <p:cNvPr id="5" name="Content Placeholder 4"/>
              <p:cNvGraphicFramePr>
                <a:graphicFrameLocks noGrp="1"/>
              </p:cNvGraphicFramePr>
              <p:nvPr>
                <p:ph idx="1"/>
                <p:extLst>
                  <p:ext uri="{D42A27DB-BD31-4B8C-83A1-F6EECF244321}">
                    <p14:modId xmlns:p14="http://schemas.microsoft.com/office/powerpoint/2010/main" val="2576840560"/>
                  </p:ext>
                </p:extLst>
              </p:nvPr>
            </p:nvGraphicFramePr>
            <p:xfrm>
              <a:off x="1066800" y="1828800"/>
              <a:ext cx="6324600" cy="3428999"/>
            </p:xfrm>
            <a:graphic>
              <a:graphicData uri="http://schemas.openxmlformats.org/drawingml/2006/table">
                <a:tbl>
                  <a:tblPr firstRow="1" bandRow="1">
                    <a:tableStyleId>{BC89EF96-8CEA-46FF-86C4-4CE0E7609802}</a:tableStyleId>
                  </a:tblPr>
                  <a:tblGrid>
                    <a:gridCol w="2895600">
                      <a:extLst>
                        <a:ext uri="{9D8B030D-6E8A-4147-A177-3AD203B41FA5}">
                          <a16:colId xmlns:a16="http://schemas.microsoft.com/office/drawing/2014/main" val="2056802517"/>
                        </a:ext>
                      </a:extLst>
                    </a:gridCol>
                    <a:gridCol w="3429000">
                      <a:extLst>
                        <a:ext uri="{9D8B030D-6E8A-4147-A177-3AD203B41FA5}">
                          <a16:colId xmlns:a16="http://schemas.microsoft.com/office/drawing/2014/main" val="2277673805"/>
                        </a:ext>
                      </a:extLst>
                    </a:gridCol>
                  </a:tblGrid>
                  <a:tr h="747502">
                    <a:tc>
                      <a:txBody>
                        <a:bodyPr/>
                        <a:lstStyle/>
                        <a:p>
                          <a:pPr algn="ctr"/>
                          <a:r>
                            <a:rPr lang="en-US" sz="3200" b="1" dirty="0"/>
                            <a:t>Scale Factors</a:t>
                          </a:r>
                          <a:endParaRPr lang="en-US" sz="3200" b="1" dirty="0">
                            <a:latin typeface="Calibri" panose="020F0502020204030204" pitchFamily="34" charset="0"/>
                          </a:endParaRPr>
                        </a:p>
                      </a:txBody>
                      <a:tcPr/>
                    </a:tc>
                    <a:tc>
                      <a:txBody>
                        <a:bodyPr/>
                        <a:lstStyle/>
                        <a:p>
                          <a:pPr algn="ctr"/>
                          <a:r>
                            <a:rPr lang="en-US" sz="3200" b="1" dirty="0"/>
                            <a:t>Calculated</a:t>
                          </a:r>
                          <a:r>
                            <a:rPr lang="en-US" sz="3200" b="1" baseline="0" dirty="0"/>
                            <a:t> Values</a:t>
                          </a:r>
                          <a:endParaRPr lang="en-US" sz="3200" b="1" dirty="0">
                            <a:latin typeface="Calibri" panose="020F0502020204030204" pitchFamily="34" charset="0"/>
                          </a:endParaRPr>
                        </a:p>
                      </a:txBody>
                      <a:tcPr/>
                    </a:tc>
                    <a:extLst>
                      <a:ext uri="{0D108BD9-81ED-4DB2-BD59-A6C34878D82A}">
                        <a16:rowId xmlns:a16="http://schemas.microsoft.com/office/drawing/2014/main" val="1383540329"/>
                      </a:ext>
                    </a:extLst>
                  </a:tr>
                  <a:tr h="668817">
                    <a:tc>
                      <a:txBody>
                        <a:bodyPr/>
                        <a:lstStyle/>
                        <a:p>
                          <a:pPr algn="ctr"/>
                          <a:r>
                            <a:rPr lang="en-US" sz="2800" b="0" dirty="0"/>
                            <a:t>Voltage factor, </a:t>
                          </a:r>
                          <a:r>
                            <a:rPr lang="el-GR" sz="2800" b="0" dirty="0"/>
                            <a:t>σ</a:t>
                          </a:r>
                          <a:endParaRPr lang="en-US" sz="2800" b="0" dirty="0">
                            <a:latin typeface="Calibri" panose="020F0502020204030204" pitchFamily="34" charset="0"/>
                          </a:endParaRPr>
                        </a:p>
                      </a:txBody>
                      <a:tcPr/>
                    </a:tc>
                    <a:tc>
                      <a:txBody>
                        <a:bodyPr/>
                        <a:lstStyle/>
                        <a:p>
                          <a:pPr algn="ctr"/>
                          <a:r>
                            <a:rPr lang="en-US" sz="2800" b="0" dirty="0"/>
                            <a:t>1</a:t>
                          </a:r>
                          <a:endParaRPr lang="en-US" sz="2800" b="0" dirty="0">
                            <a:latin typeface="Calibri" panose="020F0502020204030204" pitchFamily="34" charset="0"/>
                          </a:endParaRPr>
                        </a:p>
                      </a:txBody>
                      <a:tcPr/>
                    </a:tc>
                    <a:extLst>
                      <a:ext uri="{0D108BD9-81ED-4DB2-BD59-A6C34878D82A}">
                        <a16:rowId xmlns:a16="http://schemas.microsoft.com/office/drawing/2014/main" val="3634021500"/>
                      </a:ext>
                    </a:extLst>
                  </a:tr>
                  <a:tr h="668817">
                    <a:tc>
                      <a:txBody>
                        <a:bodyPr/>
                        <a:lstStyle/>
                        <a:p>
                          <a:pPr algn="ctr"/>
                          <a:r>
                            <a:rPr lang="en-US" sz="2800" b="0" dirty="0" err="1" smtClean="0"/>
                            <a:t>f</a:t>
                          </a:r>
                          <a:r>
                            <a:rPr lang="en-US" sz="2800" b="0" baseline="-25000" dirty="0" err="1" smtClean="0"/>
                            <a:t>nom</a:t>
                          </a:r>
                          <a:r>
                            <a:rPr lang="en-US" sz="2800" b="0" baseline="-25000" dirty="0" smtClean="0"/>
                            <a:t>  </a:t>
                          </a:r>
                          <a:r>
                            <a:rPr lang="en-US" sz="2800" b="0" baseline="0" dirty="0" smtClean="0"/>
                            <a:t>factor,</a:t>
                          </a:r>
                          <a:r>
                            <a:rPr lang="en-US" sz="2800" b="0" baseline="-25000" dirty="0" smtClean="0"/>
                            <a:t> </a:t>
                          </a:r>
                          <a:r>
                            <a:rPr kumimoji="0" lang="el-GR" sz="2800" b="0" kern="1200" dirty="0">
                              <a:effectLst/>
                            </a:rPr>
                            <a:t>δ</a:t>
                          </a:r>
                          <a:endParaRPr lang="en-US" sz="2800" b="0" dirty="0">
                            <a:latin typeface="Calibri" panose="020F0502020204030204" pitchFamily="34" charset="0"/>
                          </a:endParaRPr>
                        </a:p>
                      </a:txBody>
                      <a:tcPr/>
                    </a:tc>
                    <a:tc>
                      <a:txBody>
                        <a:bodyPr/>
                        <a:lstStyle/>
                        <a:p>
                          <a:pPr algn="ctr"/>
                          <a:r>
                            <a:rPr lang="en-US" sz="2800" b="0" dirty="0"/>
                            <a:t>1.0588</a:t>
                          </a:r>
                          <a:endParaRPr lang="en-US" sz="2800" b="0" dirty="0">
                            <a:latin typeface="Calibri" panose="020F0502020204030204" pitchFamily="34" charset="0"/>
                          </a:endParaRPr>
                        </a:p>
                      </a:txBody>
                      <a:tcPr/>
                    </a:tc>
                    <a:extLst>
                      <a:ext uri="{0D108BD9-81ED-4DB2-BD59-A6C34878D82A}">
                        <a16:rowId xmlns:a16="http://schemas.microsoft.com/office/drawing/2014/main" val="2568326549"/>
                      </a:ext>
                    </a:extLst>
                  </a:tr>
                  <a:tr h="668817">
                    <a:tc>
                      <a:txBody>
                        <a:bodyPr/>
                        <a:lstStyle/>
                        <a:p>
                          <a:pPr algn="ctr"/>
                          <a:r>
                            <a:rPr lang="en-US" sz="2800" b="0" dirty="0" err="1" smtClean="0"/>
                            <a:t>F</a:t>
                          </a:r>
                          <a:r>
                            <a:rPr lang="en-US" sz="2800" b="0" baseline="-25000" dirty="0" err="1" smtClean="0"/>
                            <a:t>max</a:t>
                          </a:r>
                          <a:r>
                            <a:rPr lang="en-US" sz="2800" b="0" baseline="-25000" dirty="0" smtClean="0"/>
                            <a:t> </a:t>
                          </a:r>
                          <a:r>
                            <a:rPr lang="en-US" sz="2800" b="0" baseline="0" dirty="0" smtClean="0"/>
                            <a:t>factor, </a:t>
                          </a:r>
                          <a:r>
                            <a:rPr lang="el-GR" sz="2800" b="0" baseline="0" dirty="0"/>
                            <a:t>γ</a:t>
                          </a:r>
                          <a:endParaRPr lang="en-US" sz="2800" b="0" dirty="0">
                            <a:latin typeface="Calibri" panose="020F0502020204030204" pitchFamily="34" charset="0"/>
                          </a:endParaRPr>
                        </a:p>
                      </a:txBody>
                      <a:tcPr/>
                    </a:tc>
                    <a:tc>
                      <a:txBody>
                        <a:bodyPr/>
                        <a:lstStyle/>
                        <a:p>
                          <a:pPr algn="ctr"/>
                          <a:r>
                            <a:rPr lang="en-US" sz="2800" b="0" dirty="0"/>
                            <a:t>1.6075</a:t>
                          </a:r>
                          <a:endParaRPr lang="en-US" sz="2800" b="0" dirty="0">
                            <a:latin typeface="Calibri" panose="020F0502020204030204" pitchFamily="34" charset="0"/>
                          </a:endParaRPr>
                        </a:p>
                      </a:txBody>
                      <a:tcPr/>
                    </a:tc>
                    <a:extLst>
                      <a:ext uri="{0D108BD9-81ED-4DB2-BD59-A6C34878D82A}">
                        <a16:rowId xmlns:a16="http://schemas.microsoft.com/office/drawing/2014/main" val="965777832"/>
                      </a:ext>
                    </a:extLst>
                  </a:tr>
                  <a:tr h="675046">
                    <a:tc>
                      <a:txBody>
                        <a:bodyPr/>
                        <a:lstStyle/>
                        <a:p>
                          <a:pPr algn="ctr"/>
                          <a:r>
                            <a:rPr lang="en-US" sz="2800" b="0" dirty="0"/>
                            <a:t>Area factor,</a:t>
                          </a:r>
                          <a:r>
                            <a:rPr lang="en-US" sz="2800" b="0" baseline="0" dirty="0"/>
                            <a:t> </a:t>
                          </a:r>
                          <a:r>
                            <a:rPr lang="el-GR" sz="2800" b="0" baseline="0" dirty="0"/>
                            <a:t>β</a:t>
                          </a:r>
                          <a:endParaRPr lang="en-US" sz="2800" b="0" dirty="0">
                            <a:latin typeface="Calibri" panose="020F0502020204030204" pitchFamily="34" charset="0"/>
                          </a:endParaRPr>
                        </a:p>
                      </a:txBody>
                      <a:tcPr/>
                    </a:tc>
                    <a:tc>
                      <a:txBody>
                        <a:bodyPr/>
                        <a:lstStyle/>
                        <a:p>
                          <a:endParaRPr lang="en-US"/>
                        </a:p>
                      </a:txBody>
                      <a:tcPr>
                        <a:blipFill>
                          <a:blip r:embed="rId2"/>
                          <a:stretch>
                            <a:fillRect l="-84725" t="-418919" r="-533" b="-3604"/>
                          </a:stretch>
                        </a:blipFill>
                      </a:tcPr>
                    </a:tc>
                    <a:extLst>
                      <a:ext uri="{0D108BD9-81ED-4DB2-BD59-A6C34878D82A}">
                        <a16:rowId xmlns:a16="http://schemas.microsoft.com/office/drawing/2014/main" val="1321390410"/>
                      </a:ext>
                    </a:extLst>
                  </a:tr>
                </a:tbl>
              </a:graphicData>
            </a:graphic>
          </p:graphicFrame>
        </mc:Fallback>
      </mc:AlternateContent>
      <p:sp>
        <p:nvSpPr>
          <p:cNvPr id="4" name="Date Placeholder 3"/>
          <p:cNvSpPr>
            <a:spLocks noGrp="1"/>
          </p:cNvSpPr>
          <p:nvPr>
            <p:ph type="dt" sz="half" idx="10"/>
          </p:nvPr>
        </p:nvSpPr>
        <p:spPr/>
        <p:txBody>
          <a:bodyPr/>
          <a:lstStyle/>
          <a:p>
            <a:fld id="{F64ADC83-A5FA-1E44-A24F-72943BAA7AB4}" type="datetime1">
              <a:rPr lang="en-US" smtClean="0"/>
              <a:t>6/28/2019</a:t>
            </a:fld>
            <a:endParaRPr lang="en-US"/>
          </a:p>
        </p:txBody>
      </p:sp>
      <p:sp>
        <p:nvSpPr>
          <p:cNvPr id="3" name="Slide Number Placeholder 2"/>
          <p:cNvSpPr>
            <a:spLocks noGrp="1"/>
          </p:cNvSpPr>
          <p:nvPr>
            <p:ph type="sldNum" sz="quarter" idx="12"/>
          </p:nvPr>
        </p:nvSpPr>
        <p:spPr/>
        <p:txBody>
          <a:bodyPr/>
          <a:lstStyle/>
          <a:p>
            <a:fld id="{DAF9EE7D-FB37-4E04-8982-7171E671F843}" type="slidenum">
              <a:rPr lang="en-US" smtClean="0"/>
              <a:pPr/>
              <a:t>18</a:t>
            </a:fld>
            <a:endParaRPr lang="en-US"/>
          </a:p>
        </p:txBody>
      </p:sp>
    </p:spTree>
    <p:extLst>
      <p:ext uri="{BB962C8B-B14F-4D97-AF65-F5344CB8AC3E}">
        <p14:creationId xmlns:p14="http://schemas.microsoft.com/office/powerpoint/2010/main" val="2331170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Energy per Cycle and Cycle Efficiency for Processor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408176"/>
                <a:ext cx="9144000" cy="5343143"/>
              </a:xfrm>
            </p:spPr>
            <p:txBody>
              <a:bodyPr>
                <a:normAutofit/>
              </a:bodyPr>
              <a:lstStyle/>
              <a:p>
                <a:r>
                  <a:rPr lang="en-US" sz="2200" dirty="0">
                    <a:latin typeface="Calibri" panose="020F0502020204030204" pitchFamily="34" charset="0"/>
                  </a:rPr>
                  <a:t>The energy per cycle for the processor for the nominal frequency and overclock/maximum frequency for a any given Vdd is defined by:</a:t>
                </a:r>
              </a:p>
              <a:p>
                <a:pPr lvl="1"/>
                <a14:m>
                  <m:oMath xmlns:m="http://schemas.openxmlformats.org/officeDocument/2006/math">
                    <m:r>
                      <a:rPr lang="en-US" sz="2400" b="1" i="1" smtClean="0">
                        <a:latin typeface="Cambria Math" panose="02040503050406030204" pitchFamily="18" charset="0"/>
                      </a:rPr>
                      <m:t>𝑬𝑷𝑪</m:t>
                    </m:r>
                    <m:r>
                      <a:rPr lang="en-US" sz="2400" b="1" i="1" baseline="-25000" smtClean="0">
                        <a:latin typeface="Cambria Math" panose="02040503050406030204" pitchFamily="18" charset="0"/>
                      </a:rPr>
                      <m:t>𝒏𝒐𝒎</m:t>
                    </m:r>
                    <m:r>
                      <a:rPr lang="en-US" sz="2400" b="1" i="1" smtClean="0">
                        <a:latin typeface="Cambria Math" panose="02040503050406030204" pitchFamily="18" charset="0"/>
                      </a:rPr>
                      <m:t>=</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𝑻𝑫𝑷</m:t>
                        </m:r>
                      </m:num>
                      <m:den>
                        <m:r>
                          <a:rPr lang="en-US" sz="2400" b="1" i="1" smtClean="0">
                            <a:latin typeface="Cambria Math" panose="02040503050406030204" pitchFamily="18" charset="0"/>
                          </a:rPr>
                          <m:t>𝒇</m:t>
                        </m:r>
                        <m:r>
                          <a:rPr lang="en-US" sz="2400" b="1" i="1" baseline="-25000" smtClean="0">
                            <a:latin typeface="Cambria Math" panose="02040503050406030204" pitchFamily="18" charset="0"/>
                          </a:rPr>
                          <m:t>𝒏𝒐𝒎</m:t>
                        </m:r>
                      </m:den>
                    </m:f>
                  </m:oMath>
                </a14:m>
                <a:r>
                  <a:rPr lang="en-US" sz="2400" b="1" dirty="0">
                    <a:latin typeface="Calibri" panose="020F0502020204030204" pitchFamily="34" charset="0"/>
                  </a:rPr>
                  <a:t> 			(5)</a:t>
                </a:r>
              </a:p>
              <a:p>
                <a:pPr lvl="1"/>
                <a14:m>
                  <m:oMath xmlns:m="http://schemas.openxmlformats.org/officeDocument/2006/math">
                    <m:r>
                      <a:rPr lang="en-US" sz="2400" b="1" i="1">
                        <a:latin typeface="Cambria Math" panose="02040503050406030204" pitchFamily="18" charset="0"/>
                      </a:rPr>
                      <m:t>𝑬𝑷𝑪</m:t>
                    </m:r>
                    <m:r>
                      <a:rPr lang="en-US" sz="2400" b="1" i="1" baseline="-25000">
                        <a:latin typeface="Cambria Math" panose="02040503050406030204" pitchFamily="18" charset="0"/>
                      </a:rPr>
                      <m:t>𝑭</m:t>
                    </m:r>
                    <m:r>
                      <a:rPr lang="en-US" sz="2400" b="1" i="1" baseline="-25000">
                        <a:latin typeface="Cambria Math" panose="02040503050406030204" pitchFamily="18" charset="0"/>
                      </a:rPr>
                      <m:t>𝟎</m:t>
                    </m:r>
                    <m:r>
                      <a:rPr lang="en-US" sz="2400" b="1" i="1" baseline="-25000">
                        <a:latin typeface="Cambria Math" panose="02040503050406030204" pitchFamily="18" charset="0"/>
                      </a:rPr>
                      <m:t> = </m:t>
                    </m:r>
                    <m:f>
                      <m:fPr>
                        <m:ctrlPr>
                          <a:rPr lang="en-US" sz="2400" b="1" i="1">
                            <a:latin typeface="Cambria Math" panose="02040503050406030204" pitchFamily="18" charset="0"/>
                          </a:rPr>
                        </m:ctrlPr>
                      </m:fPr>
                      <m:num>
                        <m:r>
                          <a:rPr lang="en-US" sz="2400" b="1" i="1">
                            <a:latin typeface="Cambria Math" panose="02040503050406030204" pitchFamily="18" charset="0"/>
                          </a:rPr>
                          <m:t>𝑷</m:t>
                        </m:r>
                        <m:r>
                          <a:rPr lang="en-US" sz="2400" b="1" i="1" baseline="-25000">
                            <a:latin typeface="Cambria Math" panose="02040503050406030204" pitchFamily="18" charset="0"/>
                          </a:rPr>
                          <m:t>𝒅𝒚𝒏</m:t>
                        </m:r>
                      </m:num>
                      <m:den>
                        <m:r>
                          <a:rPr lang="en-US" sz="2400" b="1" i="1">
                            <a:latin typeface="Cambria Math" panose="02040503050406030204" pitchFamily="18" charset="0"/>
                          </a:rPr>
                          <m:t>𝒇</m:t>
                        </m:r>
                        <m:r>
                          <a:rPr lang="en-US" sz="2400" b="1" i="1" baseline="-25000">
                            <a:latin typeface="Cambria Math" panose="02040503050406030204" pitchFamily="18" charset="0"/>
                          </a:rPr>
                          <m:t>𝒏𝒐𝒎</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𝑷</m:t>
                        </m:r>
                        <m:r>
                          <a:rPr lang="en-US" sz="2400" b="1" i="1" baseline="-25000">
                            <a:latin typeface="Cambria Math" panose="02040503050406030204" pitchFamily="18" charset="0"/>
                          </a:rPr>
                          <m:t>𝒔𝒕𝒂𝒕𝒊𝒄</m:t>
                        </m:r>
                      </m:num>
                      <m:den>
                        <m:r>
                          <a:rPr lang="en-US" sz="2400" b="1" i="1">
                            <a:latin typeface="Cambria Math" panose="02040503050406030204" pitchFamily="18" charset="0"/>
                          </a:rPr>
                          <m:t>𝑭</m:t>
                        </m:r>
                        <m:r>
                          <a:rPr lang="en-US" sz="2400" b="1" i="1" baseline="-25000">
                            <a:latin typeface="Cambria Math" panose="02040503050406030204" pitchFamily="18" charset="0"/>
                          </a:rPr>
                          <m:t>𝟎</m:t>
                        </m:r>
                      </m:den>
                    </m:f>
                  </m:oMath>
                </a14:m>
                <a:r>
                  <a:rPr lang="en-US" sz="2400" b="1" dirty="0">
                    <a:latin typeface="Calibri" panose="020F0502020204030204" pitchFamily="34" charset="0"/>
                  </a:rPr>
                  <a:t>       	(6)</a:t>
                </a:r>
                <a:r>
                  <a:rPr lang="en-US" sz="2400" dirty="0">
                    <a:latin typeface="Calibri" panose="020F0502020204030204" pitchFamily="34" charset="0"/>
                  </a:rPr>
                  <a:t>	</a:t>
                </a:r>
                <a:r>
                  <a:rPr lang="en-US" sz="2400" b="1" dirty="0">
                    <a:latin typeface="Calibri" panose="020F0502020204030204" pitchFamily="34" charset="0"/>
                  </a:rPr>
                  <a:t>(</a:t>
                </a:r>
                <a:r>
                  <a:rPr lang="en-US" sz="2400" b="1" dirty="0" err="1">
                    <a:latin typeface="Calibri" panose="020F0502020204030204" pitchFamily="34" charset="0"/>
                  </a:rPr>
                  <a:t>f</a:t>
                </a:r>
                <a:r>
                  <a:rPr lang="en-US" sz="2400" b="1" baseline="-25000" dirty="0" err="1">
                    <a:latin typeface="Calibri" panose="020F0502020204030204" pitchFamily="34" charset="0"/>
                  </a:rPr>
                  <a:t>nom</a:t>
                </a:r>
                <a:r>
                  <a:rPr lang="en-US" sz="2400" b="1" dirty="0">
                    <a:latin typeface="Calibri" panose="020F0502020204030204" pitchFamily="34" charset="0"/>
                  </a:rPr>
                  <a:t>  </a:t>
                </a:r>
                <a14:m>
                  <m:oMath xmlns:m="http://schemas.openxmlformats.org/officeDocument/2006/math">
                    <m:r>
                      <a:rPr lang="en-US" sz="2400" b="1" i="1" smtClean="0">
                        <a:latin typeface="Cambria Math" panose="02040503050406030204" pitchFamily="18" charset="0"/>
                        <a:ea typeface="Cambria Math" panose="02040503050406030204" pitchFamily="18" charset="0"/>
                      </a:rPr>
                      <m:t>≤</m:t>
                    </m:r>
                  </m:oMath>
                </a14:m>
                <a:r>
                  <a:rPr lang="en-US" sz="2400" b="1" dirty="0">
                    <a:latin typeface="Calibri" panose="020F0502020204030204" pitchFamily="34" charset="0"/>
                  </a:rPr>
                  <a:t>F0 </a:t>
                </a:r>
                <a14:m>
                  <m:oMath xmlns:m="http://schemas.openxmlformats.org/officeDocument/2006/math">
                    <m:r>
                      <a:rPr lang="en-US" sz="2400" b="1" i="1">
                        <a:latin typeface="Cambria Math" panose="02040503050406030204" pitchFamily="18" charset="0"/>
                        <a:ea typeface="Cambria Math" panose="02040503050406030204" pitchFamily="18" charset="0"/>
                      </a:rPr>
                      <m:t>≤</m:t>
                    </m:r>
                  </m:oMath>
                </a14:m>
                <a:r>
                  <a:rPr lang="en-US" sz="2400" b="1" dirty="0">
                    <a:latin typeface="Calibri" panose="020F0502020204030204" pitchFamily="34" charset="0"/>
                  </a:rPr>
                  <a:t> </a:t>
                </a:r>
                <a:r>
                  <a:rPr lang="en-US" sz="2400" b="1" dirty="0" err="1">
                    <a:latin typeface="Calibri" panose="020F0502020204030204" pitchFamily="34" charset="0"/>
                  </a:rPr>
                  <a:t>f</a:t>
                </a:r>
                <a:r>
                  <a:rPr lang="en-US" sz="2400" b="1" baseline="-25000" dirty="0" err="1">
                    <a:latin typeface="Calibri" panose="020F0502020204030204" pitchFamily="34" charset="0"/>
                  </a:rPr>
                  <a:t>max</a:t>
                </a:r>
                <a:r>
                  <a:rPr lang="en-US" sz="2400" b="1" dirty="0">
                    <a:latin typeface="Calibri" panose="020F0502020204030204" pitchFamily="34" charset="0"/>
                  </a:rPr>
                  <a:t>)</a:t>
                </a:r>
              </a:p>
              <a:p>
                <a:pPr marL="118872" indent="0">
                  <a:buNone/>
                </a:pPr>
                <a:endParaRPr lang="en-US" sz="2000" dirty="0">
                  <a:latin typeface="Calibri" panose="020F0502020204030204" pitchFamily="34" charset="0"/>
                </a:endParaRPr>
              </a:p>
              <a:p>
                <a:pPr marL="118872" indent="0">
                  <a:buNone/>
                </a:pPr>
                <a:r>
                  <a:rPr lang="en-US" sz="2200" dirty="0">
                    <a:latin typeface="Calibri" panose="020F0502020204030204" pitchFamily="34" charset="0"/>
                  </a:rPr>
                  <a:t>Here in this case, F</a:t>
                </a:r>
                <a:r>
                  <a:rPr lang="en-US" sz="2200" baseline="-25000" dirty="0">
                    <a:latin typeface="Calibri" panose="020F0502020204030204" pitchFamily="34" charset="0"/>
                  </a:rPr>
                  <a:t>0</a:t>
                </a:r>
                <a:r>
                  <a:rPr lang="en-US" sz="2200" dirty="0">
                    <a:latin typeface="Calibri" panose="020F0502020204030204" pitchFamily="34" charset="0"/>
                  </a:rPr>
                  <a:t> = </a:t>
                </a:r>
                <a:r>
                  <a:rPr lang="en-US" sz="2200" dirty="0" err="1">
                    <a:latin typeface="Calibri" panose="020F0502020204030204" pitchFamily="34" charset="0"/>
                  </a:rPr>
                  <a:t>f</a:t>
                </a:r>
                <a:r>
                  <a:rPr lang="en-US" sz="2200" baseline="-25000" dirty="0" err="1">
                    <a:latin typeface="Calibri" panose="020F0502020204030204" pitchFamily="34" charset="0"/>
                  </a:rPr>
                  <a:t>max</a:t>
                </a:r>
                <a:r>
                  <a:rPr lang="en-US" sz="2200" dirty="0">
                    <a:latin typeface="Calibri" panose="020F0502020204030204" pitchFamily="34" charset="0"/>
                  </a:rPr>
                  <a:t> = 5.01 GHz, therefore we call </a:t>
                </a:r>
                <a:r>
                  <a:rPr lang="en-US" sz="2200" dirty="0" err="1">
                    <a:latin typeface="Calibri" panose="020F0502020204030204" pitchFamily="34" charset="0"/>
                  </a:rPr>
                  <a:t>EPC</a:t>
                </a:r>
                <a:r>
                  <a:rPr lang="en-US" sz="2200" baseline="-25000" dirty="0" err="1">
                    <a:latin typeface="Calibri" panose="020F0502020204030204" pitchFamily="34" charset="0"/>
                  </a:rPr>
                  <a:t>Fo</a:t>
                </a:r>
                <a:r>
                  <a:rPr lang="en-US" sz="2200" dirty="0">
                    <a:latin typeface="Calibri" panose="020F0502020204030204" pitchFamily="34" charset="0"/>
                  </a:rPr>
                  <a:t> as </a:t>
                </a:r>
                <a:r>
                  <a:rPr lang="en-US" sz="2200" dirty="0" err="1">
                    <a:latin typeface="Calibri" panose="020F0502020204030204" pitchFamily="34" charset="0"/>
                  </a:rPr>
                  <a:t>EPC</a:t>
                </a:r>
                <a:r>
                  <a:rPr lang="en-US" sz="2200" baseline="-25000" dirty="0" err="1">
                    <a:latin typeface="Calibri" panose="020F0502020204030204" pitchFamily="34" charset="0"/>
                  </a:rPr>
                  <a:t>fmax</a:t>
                </a:r>
                <a:r>
                  <a:rPr lang="en-US" sz="2200" baseline="-25000" dirty="0">
                    <a:latin typeface="Calibri" panose="020F0502020204030204" pitchFamily="34" charset="0"/>
                  </a:rPr>
                  <a:t> </a:t>
                </a:r>
                <a:r>
                  <a:rPr lang="en-US" sz="2200" dirty="0">
                    <a:latin typeface="Calibri" panose="020F0502020204030204" pitchFamily="34" charset="0"/>
                  </a:rPr>
                  <a:t> </a:t>
                </a:r>
              </a:p>
              <a:p>
                <a:pPr marL="118872" indent="0">
                  <a:buNone/>
                </a:pPr>
                <a:endParaRPr lang="en-US" sz="2000" b="1" baseline="-25000" dirty="0">
                  <a:latin typeface="Calibri" panose="020F0502020204030204" pitchFamily="34" charset="0"/>
                </a:endParaRPr>
              </a:p>
              <a:p>
                <a:r>
                  <a:rPr lang="en-US" sz="2200" dirty="0">
                    <a:latin typeface="Calibri" panose="020F0502020204030204" pitchFamily="34" charset="0"/>
                  </a:rPr>
                  <a:t>As we know, cycle efficiency is given by  </a:t>
                </a:r>
                <a:r>
                  <a:rPr lang="el-GR" sz="2200" dirty="0">
                    <a:latin typeface="Calibri" panose="020F0502020204030204" pitchFamily="34" charset="0"/>
                  </a:rPr>
                  <a:t>η</a:t>
                </a:r>
                <a:r>
                  <a:rPr lang="en-US" sz="2200" dirty="0">
                    <a:latin typeface="Calibri" panose="020F0502020204030204" pitchFamily="34" charset="0"/>
                  </a:rPr>
                  <a:t>=1/EPC , eq. 5 and 6 gives:</a:t>
                </a:r>
              </a:p>
              <a:p>
                <a:pPr lvl="1"/>
                <a:r>
                  <a:rPr lang="en-US" sz="2600" dirty="0">
                    <a:latin typeface="Calibri" panose="020F0502020204030204" pitchFamily="34" charset="0"/>
                  </a:rPr>
                  <a:t> </a:t>
                </a:r>
                <a14:m>
                  <m:oMath xmlns:m="http://schemas.openxmlformats.org/officeDocument/2006/math">
                    <m:r>
                      <a:rPr lang="el-GR" sz="2600" b="1" i="1" smtClean="0">
                        <a:latin typeface="Cambria Math" panose="02040503050406030204" pitchFamily="18" charset="0"/>
                      </a:rPr>
                      <m:t>𝜼</m:t>
                    </m:r>
                    <m:r>
                      <a:rPr lang="en-US" sz="2600" b="1" i="1" smtClean="0">
                        <a:latin typeface="Cambria Math" panose="02040503050406030204" pitchFamily="18" charset="0"/>
                      </a:rPr>
                      <m:t>=</m:t>
                    </m:r>
                    <m:f>
                      <m:fPr>
                        <m:ctrlPr>
                          <a:rPr lang="en-US" sz="2600" b="1" i="1" smtClean="0">
                            <a:latin typeface="Cambria Math" panose="02040503050406030204" pitchFamily="18" charset="0"/>
                          </a:rPr>
                        </m:ctrlPr>
                      </m:fPr>
                      <m:num>
                        <m:r>
                          <a:rPr lang="en-US" sz="2600" b="1" i="1" smtClean="0">
                            <a:latin typeface="Cambria Math" panose="02040503050406030204" pitchFamily="18" charset="0"/>
                          </a:rPr>
                          <m:t>𝟏</m:t>
                        </m:r>
                      </m:num>
                      <m:den>
                        <m:r>
                          <a:rPr lang="en-US" sz="2600" b="1" i="1">
                            <a:latin typeface="Cambria Math" panose="02040503050406030204" pitchFamily="18" charset="0"/>
                          </a:rPr>
                          <m:t>𝑬𝑷𝑪</m:t>
                        </m:r>
                        <m:r>
                          <a:rPr lang="en-US" sz="2600" b="1" i="1" baseline="-25000">
                            <a:latin typeface="Cambria Math" panose="02040503050406030204" pitchFamily="18" charset="0"/>
                          </a:rPr>
                          <m:t>𝒏𝒐𝒎</m:t>
                        </m:r>
                      </m:den>
                    </m:f>
                  </m:oMath>
                </a14:m>
                <a:r>
                  <a:rPr lang="en-US" sz="2600" b="1" dirty="0">
                    <a:latin typeface="Calibri" panose="020F0502020204030204" pitchFamily="34" charset="0"/>
                  </a:rPr>
                  <a:t>   and,  </a:t>
                </a:r>
                <a14:m>
                  <m:oMath xmlns:m="http://schemas.openxmlformats.org/officeDocument/2006/math">
                    <m:r>
                      <a:rPr lang="en-US" sz="2600" b="1" i="0" smtClean="0">
                        <a:latin typeface="Cambria Math" panose="02040503050406030204" pitchFamily="18" charset="0"/>
                      </a:rPr>
                      <m:t> </m:t>
                    </m:r>
                    <m:r>
                      <a:rPr lang="el-GR" sz="2600" b="1" i="1">
                        <a:latin typeface="Cambria Math" panose="02040503050406030204" pitchFamily="18" charset="0"/>
                      </a:rPr>
                      <m:t>𝜼</m:t>
                    </m:r>
                    <m:r>
                      <a:rPr lang="en-US" sz="2600" b="1" i="1" baseline="-25000" smtClean="0">
                        <a:latin typeface="Cambria Math" panose="02040503050406030204" pitchFamily="18" charset="0"/>
                      </a:rPr>
                      <m:t>𝟎</m:t>
                    </m:r>
                    <m:r>
                      <a:rPr lang="en-US" sz="2600" b="1" i="1">
                        <a:latin typeface="Cambria Math" panose="02040503050406030204" pitchFamily="18" charset="0"/>
                      </a:rPr>
                      <m:t>=</m:t>
                    </m:r>
                    <m:f>
                      <m:fPr>
                        <m:ctrlPr>
                          <a:rPr lang="en-US" sz="2600" b="1" i="1">
                            <a:latin typeface="Cambria Math" panose="02040503050406030204" pitchFamily="18" charset="0"/>
                          </a:rPr>
                        </m:ctrlPr>
                      </m:fPr>
                      <m:num>
                        <m:r>
                          <a:rPr lang="en-US" sz="2600" b="1" i="1">
                            <a:latin typeface="Cambria Math" panose="02040503050406030204" pitchFamily="18" charset="0"/>
                          </a:rPr>
                          <m:t>𝟏</m:t>
                        </m:r>
                      </m:num>
                      <m:den>
                        <m:r>
                          <a:rPr lang="en-US" sz="2600" b="1" i="1">
                            <a:latin typeface="Cambria Math" panose="02040503050406030204" pitchFamily="18" charset="0"/>
                          </a:rPr>
                          <m:t>𝑬𝑷𝑪</m:t>
                        </m:r>
                        <m:r>
                          <a:rPr lang="en-US" sz="2600" b="1" i="1" baseline="-25000" smtClean="0">
                            <a:latin typeface="Cambria Math" panose="02040503050406030204" pitchFamily="18" charset="0"/>
                          </a:rPr>
                          <m:t>𝑭</m:t>
                        </m:r>
                        <m:r>
                          <a:rPr lang="en-US" sz="2600" b="1" i="1" baseline="-25000" smtClean="0">
                            <a:latin typeface="Cambria Math" panose="02040503050406030204" pitchFamily="18" charset="0"/>
                          </a:rPr>
                          <m:t>𝟎</m:t>
                        </m:r>
                      </m:den>
                    </m:f>
                  </m:oMath>
                </a14:m>
                <a:r>
                  <a:rPr lang="en-US" sz="2000" dirty="0">
                    <a:latin typeface="Calibri" panose="020F0502020204030204" pitchFamily="34" charset="0"/>
                  </a:rPr>
                  <a:t>		</a:t>
                </a:r>
                <a:r>
                  <a:rPr lang="en-US" sz="2000" b="1" dirty="0">
                    <a:latin typeface="Calibri" panose="020F0502020204030204" pitchFamily="34" charset="0"/>
                  </a:rPr>
                  <a:t>(</a:t>
                </a:r>
                <a:r>
                  <a:rPr lang="en-US" sz="2000" b="1" dirty="0" err="1">
                    <a:latin typeface="Calibri" panose="020F0502020204030204" pitchFamily="34" charset="0"/>
                  </a:rPr>
                  <a:t>f</a:t>
                </a:r>
                <a:r>
                  <a:rPr lang="en-US" sz="2000" b="1" baseline="-25000" dirty="0" err="1">
                    <a:latin typeface="Calibri" panose="020F0502020204030204" pitchFamily="34" charset="0"/>
                  </a:rPr>
                  <a:t>nom</a:t>
                </a:r>
                <a:r>
                  <a:rPr lang="en-US" sz="2000" b="1" dirty="0">
                    <a:latin typeface="Calibri" panose="020F0502020204030204" pitchFamily="34" charset="0"/>
                  </a:rPr>
                  <a:t>  </a:t>
                </a:r>
                <a14:m>
                  <m:oMath xmlns:m="http://schemas.openxmlformats.org/officeDocument/2006/math">
                    <m:r>
                      <a:rPr lang="en-US" sz="2000" b="1" i="1">
                        <a:latin typeface="Cambria Math" panose="02040503050406030204" pitchFamily="18" charset="0"/>
                        <a:ea typeface="Cambria Math" panose="02040503050406030204" pitchFamily="18" charset="0"/>
                      </a:rPr>
                      <m:t>≤</m:t>
                    </m:r>
                  </m:oMath>
                </a14:m>
                <a:r>
                  <a:rPr lang="en-US" sz="2000" b="1" dirty="0">
                    <a:latin typeface="Calibri" panose="020F0502020204030204" pitchFamily="34" charset="0"/>
                  </a:rPr>
                  <a:t>F0 </a:t>
                </a:r>
                <a14:m>
                  <m:oMath xmlns:m="http://schemas.openxmlformats.org/officeDocument/2006/math">
                    <m:r>
                      <a:rPr lang="en-US" sz="2000" b="1" i="1">
                        <a:latin typeface="Cambria Math" panose="02040503050406030204" pitchFamily="18" charset="0"/>
                        <a:ea typeface="Cambria Math" panose="02040503050406030204" pitchFamily="18" charset="0"/>
                      </a:rPr>
                      <m:t>≤</m:t>
                    </m:r>
                  </m:oMath>
                </a14:m>
                <a:r>
                  <a:rPr lang="en-US" sz="2000" b="1" dirty="0">
                    <a:latin typeface="Calibri" panose="020F0502020204030204" pitchFamily="34" charset="0"/>
                  </a:rPr>
                  <a:t> </a:t>
                </a:r>
                <a:r>
                  <a:rPr lang="en-US" sz="2000" b="1" dirty="0" err="1">
                    <a:latin typeface="Calibri" panose="020F0502020204030204" pitchFamily="34" charset="0"/>
                  </a:rPr>
                  <a:t>f</a:t>
                </a:r>
                <a:r>
                  <a:rPr lang="en-US" sz="2000" b="1" baseline="-25000" dirty="0" err="1">
                    <a:latin typeface="Calibri" panose="020F0502020204030204" pitchFamily="34" charset="0"/>
                  </a:rPr>
                  <a:t>max</a:t>
                </a:r>
                <a:r>
                  <a:rPr lang="en-US" sz="2000" b="1" dirty="0">
                    <a:latin typeface="Calibri" panose="020F0502020204030204" pitchFamily="34" charset="0"/>
                  </a:rPr>
                  <a:t>)</a:t>
                </a:r>
                <a:endParaRPr lang="en-US" sz="2000" dirty="0">
                  <a:latin typeface="Calibri" panose="020F0502020204030204" pitchFamily="34" charset="0"/>
                </a:endParaRPr>
              </a:p>
              <a:p>
                <a:pPr marL="118872" indent="0">
                  <a:buNone/>
                </a:pPr>
                <a:endParaRPr lang="en-US" dirty="0"/>
              </a:p>
              <a:p>
                <a:pPr marL="118872" indent="0">
                  <a:buNone/>
                </a:pPr>
                <a:r>
                  <a:rPr lang="en-US" sz="2200" dirty="0">
                    <a:latin typeface="Calibri" panose="020F0502020204030204" pitchFamily="34" charset="0"/>
                  </a:rPr>
                  <a:t>Here, </a:t>
                </a:r>
                <a:r>
                  <a:rPr lang="en-US" sz="2200" dirty="0" err="1">
                    <a:latin typeface="Calibri" panose="020F0502020204030204" pitchFamily="34" charset="0"/>
                  </a:rPr>
                  <a:t>EPC</a:t>
                </a:r>
                <a:r>
                  <a:rPr lang="en-US" sz="2200" baseline="-25000" dirty="0" err="1">
                    <a:latin typeface="Calibri" panose="020F0502020204030204" pitchFamily="34" charset="0"/>
                  </a:rPr>
                  <a:t>Fo</a:t>
                </a:r>
                <a:r>
                  <a:rPr lang="en-US" sz="2200" dirty="0">
                    <a:latin typeface="Calibri" panose="020F0502020204030204" pitchFamily="34" charset="0"/>
                  </a:rPr>
                  <a:t> = </a:t>
                </a:r>
                <a:r>
                  <a:rPr lang="en-US" sz="2200" dirty="0" err="1">
                    <a:latin typeface="Calibri" panose="020F0502020204030204" pitchFamily="34" charset="0"/>
                  </a:rPr>
                  <a:t>EPC</a:t>
                </a:r>
                <a:r>
                  <a:rPr lang="en-US" sz="2200" baseline="-25000" dirty="0" err="1">
                    <a:latin typeface="Calibri" panose="020F0502020204030204" pitchFamily="34" charset="0"/>
                  </a:rPr>
                  <a:t>fmax</a:t>
                </a:r>
                <a:r>
                  <a:rPr lang="en-US" sz="2200" baseline="-25000" dirty="0">
                    <a:latin typeface="Calibri" panose="020F0502020204030204" pitchFamily="34" charset="0"/>
                  </a:rPr>
                  <a:t> </a:t>
                </a:r>
                <a:r>
                  <a:rPr lang="en-US" sz="2200" dirty="0">
                    <a:latin typeface="Calibri" panose="020F0502020204030204" pitchFamily="34" charset="0"/>
                  </a:rPr>
                  <a:t>therefore we call</a:t>
                </a:r>
                <a14:m>
                  <m:oMath xmlns:m="http://schemas.openxmlformats.org/officeDocument/2006/math">
                    <m:r>
                      <a:rPr lang="en-US" sz="2200" b="0" i="0" smtClean="0">
                        <a:latin typeface="Cambria Math" panose="02040503050406030204" pitchFamily="18" charset="0"/>
                      </a:rPr>
                      <m:t> </m:t>
                    </m:r>
                    <m:r>
                      <m:rPr>
                        <m:sty m:val="p"/>
                      </m:rPr>
                      <a:rPr lang="el-GR" sz="2200" i="1">
                        <a:latin typeface="Cambria Math" panose="02040503050406030204" pitchFamily="18" charset="0"/>
                      </a:rPr>
                      <m:t>η</m:t>
                    </m:r>
                  </m:oMath>
                </a14:m>
                <a:r>
                  <a:rPr lang="en-US" sz="2200" baseline="-25000" dirty="0">
                    <a:latin typeface="Calibri" panose="020F0502020204030204" pitchFamily="34" charset="0"/>
                  </a:rPr>
                  <a:t>0</a:t>
                </a:r>
                <a:r>
                  <a:rPr lang="en-US" sz="2200" dirty="0">
                    <a:latin typeface="Calibri" panose="020F0502020204030204" pitchFamily="34" charset="0"/>
                  </a:rPr>
                  <a:t> as peak cycle efficiency.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408176"/>
                <a:ext cx="9144000" cy="5343143"/>
              </a:xfrm>
              <a:blipFill>
                <a:blip r:embed="rId3"/>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B58016D4-E60B-DE49-BDB5-9925691B86F6}" type="datetime1">
              <a:rPr lang="en-US" smtClean="0"/>
              <a:t>6/28/2019</a:t>
            </a:fld>
            <a:endParaRPr lang="en-US" dirty="0"/>
          </a:p>
        </p:txBody>
      </p:sp>
      <p:sp>
        <p:nvSpPr>
          <p:cNvPr id="5" name="Slide Number Placeholder 4"/>
          <p:cNvSpPr>
            <a:spLocks noGrp="1"/>
          </p:cNvSpPr>
          <p:nvPr>
            <p:ph type="sldNum" sz="quarter" idx="12"/>
          </p:nvPr>
        </p:nvSpPr>
        <p:spPr/>
        <p:txBody>
          <a:bodyPr/>
          <a:lstStyle/>
          <a:p>
            <a:fld id="{DAF9EE7D-FB37-4E04-8982-7171E671F843}" type="slidenum">
              <a:rPr lang="en-US" smtClean="0"/>
              <a:pPr/>
              <a:t>19</a:t>
            </a:fld>
            <a:endParaRPr lang="en-US"/>
          </a:p>
        </p:txBody>
      </p:sp>
    </p:spTree>
    <p:extLst>
      <p:ext uri="{BB962C8B-B14F-4D97-AF65-F5344CB8AC3E}">
        <p14:creationId xmlns:p14="http://schemas.microsoft.com/office/powerpoint/2010/main" val="2901219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Calibri" panose="020F0502020204030204" pitchFamily="34" charset="0"/>
              </a:rPr>
              <a:t>Outline</a:t>
            </a:r>
          </a:p>
        </p:txBody>
      </p:sp>
      <p:sp>
        <p:nvSpPr>
          <p:cNvPr id="3" name="Content Placeholder 2"/>
          <p:cNvSpPr>
            <a:spLocks noGrp="1"/>
          </p:cNvSpPr>
          <p:nvPr>
            <p:ph idx="1"/>
          </p:nvPr>
        </p:nvSpPr>
        <p:spPr>
          <a:xfrm>
            <a:off x="0" y="1501901"/>
            <a:ext cx="9144000" cy="5356099"/>
          </a:xfrm>
        </p:spPr>
        <p:txBody>
          <a:bodyPr>
            <a:noAutofit/>
          </a:bodyPr>
          <a:lstStyle/>
          <a:p>
            <a:pPr>
              <a:lnSpc>
                <a:spcPct val="150000"/>
              </a:lnSpc>
            </a:pPr>
            <a:r>
              <a:rPr lang="en-US" sz="2400" dirty="0">
                <a:latin typeface="Calibri" panose="020F0502020204030204" pitchFamily="34" charset="0"/>
              </a:rPr>
              <a:t>Introduction</a:t>
            </a:r>
          </a:p>
          <a:p>
            <a:pPr>
              <a:lnSpc>
                <a:spcPct val="150000"/>
              </a:lnSpc>
            </a:pPr>
            <a:r>
              <a:rPr lang="en-US" sz="2400" dirty="0">
                <a:latin typeface="Calibri" panose="020F0502020204030204" pitchFamily="34" charset="0"/>
              </a:rPr>
              <a:t>Problem Statement</a:t>
            </a:r>
          </a:p>
          <a:p>
            <a:pPr>
              <a:lnSpc>
                <a:spcPct val="150000"/>
              </a:lnSpc>
            </a:pPr>
            <a:r>
              <a:rPr lang="en-US" sz="2400" dirty="0">
                <a:latin typeface="Calibri" panose="020F0502020204030204" pitchFamily="34" charset="0"/>
              </a:rPr>
              <a:t>Background</a:t>
            </a:r>
          </a:p>
          <a:p>
            <a:pPr>
              <a:lnSpc>
                <a:spcPct val="150000"/>
              </a:lnSpc>
            </a:pPr>
            <a:r>
              <a:rPr lang="en-US" sz="2400" dirty="0">
                <a:latin typeface="Calibri" panose="020F0502020204030204" pitchFamily="34" charset="0"/>
              </a:rPr>
              <a:t>Methodology</a:t>
            </a:r>
          </a:p>
          <a:p>
            <a:pPr>
              <a:lnSpc>
                <a:spcPct val="150000"/>
              </a:lnSpc>
            </a:pPr>
            <a:r>
              <a:rPr lang="en-US" sz="2400" dirty="0">
                <a:latin typeface="Calibri" panose="020F0502020204030204" pitchFamily="34" charset="0"/>
              </a:rPr>
              <a:t>Simulation setup</a:t>
            </a:r>
          </a:p>
          <a:p>
            <a:pPr>
              <a:lnSpc>
                <a:spcPct val="150000"/>
              </a:lnSpc>
            </a:pPr>
            <a:r>
              <a:rPr lang="en-US" sz="2400" dirty="0">
                <a:latin typeface="Calibri" panose="020F0502020204030204" pitchFamily="34" charset="0"/>
              </a:rPr>
              <a:t>Results</a:t>
            </a:r>
          </a:p>
          <a:p>
            <a:pPr>
              <a:lnSpc>
                <a:spcPct val="150000"/>
              </a:lnSpc>
            </a:pPr>
            <a:r>
              <a:rPr lang="en-US" sz="2400" dirty="0">
                <a:latin typeface="Calibri" panose="020F0502020204030204" pitchFamily="34" charset="0"/>
              </a:rPr>
              <a:t>Applications</a:t>
            </a:r>
          </a:p>
          <a:p>
            <a:pPr>
              <a:lnSpc>
                <a:spcPct val="150000"/>
              </a:lnSpc>
            </a:pPr>
            <a:r>
              <a:rPr lang="en-US" sz="2400" dirty="0">
                <a:latin typeface="Calibri" panose="020F0502020204030204" pitchFamily="34" charset="0"/>
              </a:rPr>
              <a:t>Conclusion</a:t>
            </a:r>
          </a:p>
          <a:p>
            <a:pPr marL="118872" indent="0">
              <a:buNone/>
            </a:pPr>
            <a:endParaRPr lang="en-US" sz="2000" dirty="0">
              <a:latin typeface="Calibri" panose="020F0502020204030204" pitchFamily="34" charset="0"/>
            </a:endParaRPr>
          </a:p>
        </p:txBody>
      </p:sp>
      <p:sp>
        <p:nvSpPr>
          <p:cNvPr id="6" name="Date Placeholder 5"/>
          <p:cNvSpPr>
            <a:spLocks noGrp="1"/>
          </p:cNvSpPr>
          <p:nvPr>
            <p:ph type="dt" sz="half" idx="10"/>
          </p:nvPr>
        </p:nvSpPr>
        <p:spPr/>
        <p:txBody>
          <a:bodyPr/>
          <a:lstStyle/>
          <a:p>
            <a:fld id="{38C14A90-89B7-8B47-9F06-639A44ABB7D4}" type="datetime1">
              <a:rPr lang="en-US" smtClean="0"/>
              <a:t>6/28/2019</a:t>
            </a:fld>
            <a:endParaRPr lang="en-US" dirty="0"/>
          </a:p>
        </p:txBody>
      </p:sp>
      <p:sp>
        <p:nvSpPr>
          <p:cNvPr id="4" name="Slide Number Placeholder 3"/>
          <p:cNvSpPr>
            <a:spLocks noGrp="1"/>
          </p:cNvSpPr>
          <p:nvPr>
            <p:ph type="sldNum" sz="quarter" idx="12"/>
          </p:nvPr>
        </p:nvSpPr>
        <p:spPr/>
        <p:txBody>
          <a:bodyPr/>
          <a:lstStyle/>
          <a:p>
            <a:fld id="{DAF9EE7D-FB37-4E04-8982-7171E671F843}" type="slidenum">
              <a:rPr lang="en-US" smtClean="0"/>
              <a:pPr/>
              <a:t>2</a:t>
            </a:fld>
            <a:endParaRPr lang="en-US"/>
          </a:p>
        </p:txBody>
      </p:sp>
    </p:spTree>
    <p:extLst>
      <p:ext uri="{BB962C8B-B14F-4D97-AF65-F5344CB8AC3E}">
        <p14:creationId xmlns:p14="http://schemas.microsoft.com/office/powerpoint/2010/main" val="81413962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52728"/>
          </a:xfrm>
        </p:spPr>
        <p:txBody>
          <a:bodyPr>
            <a:normAutofit/>
          </a:bodyPr>
          <a:lstStyle/>
          <a:p>
            <a:r>
              <a:rPr lang="en-US" sz="4000" dirty="0"/>
              <a:t>Scaled Values for Intel i5 2500K Processor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46600735"/>
              </p:ext>
            </p:extLst>
          </p:nvPr>
        </p:nvGraphicFramePr>
        <p:xfrm>
          <a:off x="0" y="1492691"/>
          <a:ext cx="9144000" cy="5117252"/>
        </p:xfrm>
        <a:graphic>
          <a:graphicData uri="http://schemas.openxmlformats.org/drawingml/2006/table">
            <a:tbl>
              <a:tblPr>
                <a:tableStyleId>{BC89EF96-8CEA-46FF-86C4-4CE0E7609802}</a:tableStyleId>
              </a:tblPr>
              <a:tblGrid>
                <a:gridCol w="899160">
                  <a:extLst>
                    <a:ext uri="{9D8B030D-6E8A-4147-A177-3AD203B41FA5}">
                      <a16:colId xmlns:a16="http://schemas.microsoft.com/office/drawing/2014/main" val="164149211"/>
                    </a:ext>
                  </a:extLst>
                </a:gridCol>
                <a:gridCol w="624840">
                  <a:extLst>
                    <a:ext uri="{9D8B030D-6E8A-4147-A177-3AD203B41FA5}">
                      <a16:colId xmlns:a16="http://schemas.microsoft.com/office/drawing/2014/main" val="1934099691"/>
                    </a:ext>
                  </a:extLst>
                </a:gridCol>
                <a:gridCol w="762000">
                  <a:extLst>
                    <a:ext uri="{9D8B030D-6E8A-4147-A177-3AD203B41FA5}">
                      <a16:colId xmlns:a16="http://schemas.microsoft.com/office/drawing/2014/main" val="2200292615"/>
                    </a:ext>
                  </a:extLst>
                </a:gridCol>
                <a:gridCol w="762000">
                  <a:extLst>
                    <a:ext uri="{9D8B030D-6E8A-4147-A177-3AD203B41FA5}">
                      <a16:colId xmlns:a16="http://schemas.microsoft.com/office/drawing/2014/main" val="1223644899"/>
                    </a:ext>
                  </a:extLst>
                </a:gridCol>
                <a:gridCol w="914400">
                  <a:extLst>
                    <a:ext uri="{9D8B030D-6E8A-4147-A177-3AD203B41FA5}">
                      <a16:colId xmlns:a16="http://schemas.microsoft.com/office/drawing/2014/main" val="750333472"/>
                    </a:ext>
                  </a:extLst>
                </a:gridCol>
                <a:gridCol w="762000">
                  <a:extLst>
                    <a:ext uri="{9D8B030D-6E8A-4147-A177-3AD203B41FA5}">
                      <a16:colId xmlns:a16="http://schemas.microsoft.com/office/drawing/2014/main" val="654727426"/>
                    </a:ext>
                  </a:extLst>
                </a:gridCol>
                <a:gridCol w="838200">
                  <a:extLst>
                    <a:ext uri="{9D8B030D-6E8A-4147-A177-3AD203B41FA5}">
                      <a16:colId xmlns:a16="http://schemas.microsoft.com/office/drawing/2014/main" val="487038998"/>
                    </a:ext>
                  </a:extLst>
                </a:gridCol>
                <a:gridCol w="914400">
                  <a:extLst>
                    <a:ext uri="{9D8B030D-6E8A-4147-A177-3AD203B41FA5}">
                      <a16:colId xmlns:a16="http://schemas.microsoft.com/office/drawing/2014/main" val="562338234"/>
                    </a:ext>
                  </a:extLst>
                </a:gridCol>
                <a:gridCol w="1295400">
                  <a:extLst>
                    <a:ext uri="{9D8B030D-6E8A-4147-A177-3AD203B41FA5}">
                      <a16:colId xmlns:a16="http://schemas.microsoft.com/office/drawing/2014/main" val="3638714407"/>
                    </a:ext>
                  </a:extLst>
                </a:gridCol>
                <a:gridCol w="1371600">
                  <a:extLst>
                    <a:ext uri="{9D8B030D-6E8A-4147-A177-3AD203B41FA5}">
                      <a16:colId xmlns:a16="http://schemas.microsoft.com/office/drawing/2014/main" val="4078334652"/>
                    </a:ext>
                  </a:extLst>
                </a:gridCol>
              </a:tblGrid>
              <a:tr h="256509">
                <a:tc>
                  <a:txBody>
                    <a:bodyPr/>
                    <a:lstStyle/>
                    <a:p>
                      <a:pPr algn="ctr" fontAlgn="ctr"/>
                      <a:r>
                        <a:rPr lang="en-US" sz="1600" b="1" u="none" strike="noStrike" dirty="0">
                          <a:effectLst/>
                          <a:latin typeface="Calibri" panose="020F0502020204030204" pitchFamily="34" charset="0"/>
                        </a:rPr>
                        <a:t>Voltage</a:t>
                      </a:r>
                      <a:endParaRPr lang="en-US" sz="1600" b="1" i="0" u="none" strike="noStrike" dirty="0">
                        <a:solidFill>
                          <a:srgbClr val="000000"/>
                        </a:solidFill>
                        <a:effectLst/>
                        <a:latin typeface="Calibri" panose="020F0502020204030204" pitchFamily="34" charset="0"/>
                      </a:endParaRPr>
                    </a:p>
                  </a:txBody>
                  <a:tcPr marL="9525" marR="9525" marT="9525" marB="0" anchor="ctr"/>
                </a:tc>
                <a:tc gridSpan="3">
                  <a:txBody>
                    <a:bodyPr/>
                    <a:lstStyle/>
                    <a:p>
                      <a:pPr algn="ctr" fontAlgn="ctr"/>
                      <a:r>
                        <a:rPr lang="en-US" sz="1600" b="1" u="none" strike="noStrike" dirty="0">
                          <a:effectLst/>
                          <a:latin typeface="Calibri" panose="020F0502020204030204" pitchFamily="34" charset="0"/>
                        </a:rPr>
                        <a:t>Scaled Power </a:t>
                      </a:r>
                      <a:endParaRPr lang="en-US" sz="16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gridSpan="2">
                  <a:txBody>
                    <a:bodyPr/>
                    <a:lstStyle/>
                    <a:p>
                      <a:pPr algn="ctr" fontAlgn="ctr"/>
                      <a:r>
                        <a:rPr lang="en-US" sz="1600" b="1" u="none" strike="noStrike" dirty="0">
                          <a:effectLst/>
                          <a:latin typeface="Calibri" panose="020F0502020204030204" pitchFamily="34" charset="0"/>
                        </a:rPr>
                        <a:t>Scaled Frequency</a:t>
                      </a:r>
                      <a:endParaRPr lang="en-US" sz="16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en-US" sz="1600" b="1" u="none" strike="noStrike" dirty="0">
                          <a:effectLst/>
                          <a:latin typeface="Calibri" panose="020F0502020204030204" pitchFamily="34" charset="0"/>
                        </a:rPr>
                        <a:t>Energy per cycle</a:t>
                      </a:r>
                      <a:endParaRPr lang="en-US" sz="16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en-US" sz="1600" b="1" u="none" strike="noStrike" dirty="0">
                          <a:effectLst/>
                          <a:latin typeface="Calibri" panose="020F0502020204030204" pitchFamily="34" charset="0"/>
                        </a:rPr>
                        <a:t>Cycle efficiency</a:t>
                      </a:r>
                      <a:endParaRPr lang="en-US" sz="16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707611957"/>
                  </a:ext>
                </a:extLst>
              </a:tr>
              <a:tr h="523058">
                <a:tc>
                  <a:txBody>
                    <a:bodyPr/>
                    <a:lstStyle/>
                    <a:p>
                      <a:pPr algn="ctr" fontAlgn="ctr"/>
                      <a:r>
                        <a:rPr lang="en-US" sz="1600" b="1" u="none" strike="noStrike">
                          <a:effectLst/>
                          <a:latin typeface="Calibri" panose="020F0502020204030204" pitchFamily="34" charset="0"/>
                        </a:rPr>
                        <a:t>V</a:t>
                      </a:r>
                      <a:r>
                        <a:rPr lang="en-US" sz="1600" b="1" u="none" strike="noStrike" baseline="-25000">
                          <a:effectLst/>
                          <a:latin typeface="Calibri" panose="020F0502020204030204" pitchFamily="34" charset="0"/>
                        </a:rPr>
                        <a:t>dd</a:t>
                      </a:r>
                      <a:r>
                        <a:rPr lang="en-US" sz="1600" b="1" u="none" strike="noStrike">
                          <a:effectLst/>
                          <a:latin typeface="Calibri" panose="020F0502020204030204" pitchFamily="34" charset="0"/>
                        </a:rPr>
                        <a:t> (v)</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err="1">
                          <a:effectLst/>
                          <a:latin typeface="Calibri" panose="020F0502020204030204" pitchFamily="34" charset="0"/>
                        </a:rPr>
                        <a:t>P</a:t>
                      </a:r>
                      <a:r>
                        <a:rPr lang="en-US" sz="1600" b="1" u="none" strike="noStrike" baseline="-25000" dirty="0" err="1">
                          <a:effectLst/>
                          <a:latin typeface="Calibri" panose="020F0502020204030204" pitchFamily="34" charset="0"/>
                        </a:rPr>
                        <a:t>avg</a:t>
                      </a:r>
                      <a:r>
                        <a:rPr lang="en-US" sz="1600" b="1" u="none" strike="noStrike" baseline="-25000" dirty="0">
                          <a:effectLst/>
                          <a:latin typeface="Calibri" panose="020F0502020204030204" pitchFamily="34" charset="0"/>
                        </a:rPr>
                        <a:t>.</a:t>
                      </a:r>
                      <a:r>
                        <a:rPr lang="en-US" sz="1600" b="1" u="none" strike="noStrike" dirty="0">
                          <a:effectLst/>
                          <a:latin typeface="Calibri" panose="020F0502020204030204" pitchFamily="34" charset="0"/>
                        </a:rPr>
                        <a:t>  </a:t>
                      </a:r>
                    </a:p>
                    <a:p>
                      <a:pPr algn="ctr" fontAlgn="ctr"/>
                      <a:r>
                        <a:rPr lang="en-US" sz="1600" b="1" u="none" strike="noStrike" dirty="0">
                          <a:effectLst/>
                          <a:latin typeface="Calibri" panose="020F0502020204030204" pitchFamily="34" charset="0"/>
                        </a:rPr>
                        <a:t>(W)</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 </a:t>
                      </a:r>
                      <a:r>
                        <a:rPr lang="en-US" sz="1600" b="1" u="none" strike="noStrike" dirty="0" err="1">
                          <a:effectLst/>
                          <a:latin typeface="Calibri" panose="020F0502020204030204" pitchFamily="34" charset="0"/>
                        </a:rPr>
                        <a:t>P</a:t>
                      </a:r>
                      <a:r>
                        <a:rPr lang="en-US" sz="1600" b="1" u="none" strike="noStrike" baseline="-25000" dirty="0" err="1">
                          <a:effectLst/>
                          <a:latin typeface="Calibri" panose="020F0502020204030204" pitchFamily="34" charset="0"/>
                        </a:rPr>
                        <a:t>dyn</a:t>
                      </a:r>
                      <a:endParaRPr lang="en-US" sz="1600" b="1" u="none" strike="noStrike" baseline="-25000" dirty="0">
                        <a:effectLst/>
                        <a:latin typeface="Calibri" panose="020F0502020204030204" pitchFamily="34" charset="0"/>
                      </a:endParaRPr>
                    </a:p>
                    <a:p>
                      <a:pPr algn="ctr" fontAlgn="ctr"/>
                      <a:r>
                        <a:rPr lang="en-US" sz="1600" b="1" u="none" strike="noStrike" dirty="0">
                          <a:effectLst/>
                          <a:latin typeface="Calibri" panose="020F0502020204030204" pitchFamily="34" charset="0"/>
                        </a:rPr>
                        <a:t>(W) </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err="1">
                          <a:effectLst/>
                          <a:latin typeface="Calibri" panose="020F0502020204030204" pitchFamily="34" charset="0"/>
                        </a:rPr>
                        <a:t>P</a:t>
                      </a:r>
                      <a:r>
                        <a:rPr lang="en-US" sz="1600" b="1" u="none" strike="noStrike" baseline="-25000" dirty="0" err="1">
                          <a:effectLst/>
                          <a:latin typeface="Calibri" panose="020F0502020204030204" pitchFamily="34" charset="0"/>
                        </a:rPr>
                        <a:t>static</a:t>
                      </a:r>
                      <a:r>
                        <a:rPr lang="en-US" sz="1600" b="1" u="none" strike="noStrike" dirty="0">
                          <a:effectLst/>
                          <a:latin typeface="Calibri" panose="020F0502020204030204" pitchFamily="34" charset="0"/>
                        </a:rPr>
                        <a:t>  (W) </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f</a:t>
                      </a:r>
                      <a:r>
                        <a:rPr lang="en-US" sz="1600" b="1" u="none" strike="noStrike" baseline="-25000">
                          <a:effectLst/>
                          <a:latin typeface="Calibri" panose="020F0502020204030204" pitchFamily="34" charset="0"/>
                        </a:rPr>
                        <a:t>nom</a:t>
                      </a:r>
                      <a:r>
                        <a:rPr lang="en-US" sz="1600" b="1" u="none" strike="noStrike">
                          <a:effectLst/>
                          <a:latin typeface="Calibri" panose="020F0502020204030204" pitchFamily="34" charset="0"/>
                        </a:rPr>
                        <a:t> (GHz)</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f</a:t>
                      </a:r>
                      <a:r>
                        <a:rPr lang="en-US" sz="1600" b="1" u="none" strike="noStrike" baseline="-25000">
                          <a:effectLst/>
                          <a:latin typeface="Calibri" panose="020F0502020204030204" pitchFamily="34" charset="0"/>
                        </a:rPr>
                        <a:t>max</a:t>
                      </a:r>
                      <a:r>
                        <a:rPr lang="en-US" sz="1600" b="1" u="none" strike="noStrike">
                          <a:effectLst/>
                          <a:latin typeface="Calibri" panose="020F0502020204030204" pitchFamily="34" charset="0"/>
                        </a:rPr>
                        <a:t> (GHz)</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err="1">
                          <a:effectLst/>
                          <a:latin typeface="Calibri" panose="020F0502020204030204" pitchFamily="34" charset="0"/>
                        </a:rPr>
                        <a:t>E</a:t>
                      </a:r>
                      <a:r>
                        <a:rPr lang="en-US" sz="1600" b="1" u="none" strike="noStrike" baseline="-25000" dirty="0" err="1">
                          <a:effectLst/>
                          <a:latin typeface="Calibri" panose="020F0502020204030204" pitchFamily="34" charset="0"/>
                        </a:rPr>
                        <a:t>fnom</a:t>
                      </a:r>
                      <a:r>
                        <a:rPr lang="en-US" sz="1600" b="1" u="none" strike="noStrike" dirty="0">
                          <a:effectLst/>
                          <a:latin typeface="Calibri" panose="020F0502020204030204" pitchFamily="34" charset="0"/>
                        </a:rPr>
                        <a:t> </a:t>
                      </a:r>
                    </a:p>
                    <a:p>
                      <a:pPr algn="ctr" fontAlgn="ctr"/>
                      <a:r>
                        <a:rPr lang="en-US" sz="1600" b="1" u="none" strike="noStrike" dirty="0">
                          <a:effectLst/>
                          <a:latin typeface="Calibri" panose="020F0502020204030204" pitchFamily="34" charset="0"/>
                        </a:rPr>
                        <a:t>(</a:t>
                      </a:r>
                      <a:r>
                        <a:rPr lang="en-US" sz="1600" b="1" u="none" strike="noStrike" dirty="0" err="1">
                          <a:effectLst/>
                          <a:latin typeface="Calibri" panose="020F0502020204030204" pitchFamily="34" charset="0"/>
                        </a:rPr>
                        <a:t>nJ</a:t>
                      </a:r>
                      <a:r>
                        <a:rPr lang="en-US" sz="1600" b="1" u="none" strike="noStrike" dirty="0">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err="1">
                          <a:effectLst/>
                          <a:latin typeface="Calibri" panose="020F0502020204030204" pitchFamily="34" charset="0"/>
                        </a:rPr>
                        <a:t>E</a:t>
                      </a:r>
                      <a:r>
                        <a:rPr lang="en-US" sz="1600" b="1" u="none" strike="noStrike" baseline="-25000" dirty="0" err="1">
                          <a:effectLst/>
                          <a:latin typeface="Calibri" panose="020F0502020204030204" pitchFamily="34" charset="0"/>
                        </a:rPr>
                        <a:t>fmax</a:t>
                      </a:r>
                      <a:r>
                        <a:rPr lang="en-US" sz="1600" b="1" u="none" strike="noStrike" dirty="0">
                          <a:effectLst/>
                          <a:latin typeface="Calibri" panose="020F0502020204030204" pitchFamily="34" charset="0"/>
                        </a:rPr>
                        <a:t> </a:t>
                      </a:r>
                    </a:p>
                    <a:p>
                      <a:pPr algn="ctr" fontAlgn="ctr"/>
                      <a:r>
                        <a:rPr lang="en-US" sz="1600" b="1" u="none" strike="noStrike" dirty="0">
                          <a:effectLst/>
                          <a:latin typeface="Calibri" panose="020F0502020204030204" pitchFamily="34" charset="0"/>
                        </a:rPr>
                        <a:t>(</a:t>
                      </a:r>
                      <a:r>
                        <a:rPr lang="en-US" sz="1600" b="1" u="none" strike="noStrike" dirty="0" err="1">
                          <a:effectLst/>
                          <a:latin typeface="Calibri" panose="020F0502020204030204" pitchFamily="34" charset="0"/>
                        </a:rPr>
                        <a:t>nJ</a:t>
                      </a:r>
                      <a:r>
                        <a:rPr lang="en-US" sz="1600" b="1" u="none" strike="noStrike" dirty="0">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l-GR" sz="1600" b="1" u="none" strike="noStrike" dirty="0">
                          <a:effectLst/>
                          <a:latin typeface="Calibri" panose="020F0502020204030204" pitchFamily="34" charset="0"/>
                        </a:rPr>
                        <a:t>η</a:t>
                      </a:r>
                      <a:endParaRPr lang="en-US" sz="1600" b="1" u="none" strike="noStrike" dirty="0">
                        <a:effectLst/>
                        <a:latin typeface="Calibri" panose="020F0502020204030204" pitchFamily="34" charset="0"/>
                      </a:endParaRPr>
                    </a:p>
                    <a:p>
                      <a:pPr algn="ctr" fontAlgn="ctr"/>
                      <a:r>
                        <a:rPr lang="en-US" sz="1600" b="1" i="0" u="none" strike="noStrike" dirty="0">
                          <a:solidFill>
                            <a:srgbClr val="000000"/>
                          </a:solidFill>
                          <a:effectLst/>
                          <a:latin typeface="Calibri" panose="020F0502020204030204" pitchFamily="34" charset="0"/>
                        </a:rPr>
                        <a:t>(</a:t>
                      </a:r>
                      <a:r>
                        <a:rPr lang="en-US" sz="1600" b="1" baseline="0" dirty="0">
                          <a:effectLst/>
                          <a:latin typeface="+mn-lt"/>
                          <a:ea typeface="+mn-ea"/>
                          <a:cs typeface="+mn-cs"/>
                        </a:rPr>
                        <a:t>10</a:t>
                      </a:r>
                      <a:r>
                        <a:rPr lang="en-US" sz="1600" b="1" baseline="30000" dirty="0">
                          <a:effectLst/>
                          <a:latin typeface="+mn-lt"/>
                          <a:ea typeface="+mn-ea"/>
                          <a:cs typeface="+mn-cs"/>
                        </a:rPr>
                        <a:t>6</a:t>
                      </a:r>
                      <a:r>
                        <a:rPr lang="en-US" sz="1600" b="1" baseline="0" dirty="0">
                          <a:effectLst/>
                          <a:latin typeface="+mn-lt"/>
                          <a:ea typeface="+mn-ea"/>
                          <a:cs typeface="+mn-cs"/>
                        </a:rPr>
                        <a:t>cycles/J</a:t>
                      </a:r>
                      <a:r>
                        <a:rPr lang="en-US" sz="1600" b="1" i="0" u="none" strike="noStrike" dirty="0">
                          <a:solidFill>
                            <a:srgbClr val="000000"/>
                          </a:solidFill>
                          <a:effectLst/>
                          <a:latin typeface="Calibri" panose="020F0502020204030204" pitchFamily="34" charset="0"/>
                        </a:rPr>
                        <a:t>)</a:t>
                      </a:r>
                      <a:endParaRPr lang="el-G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l-GR" sz="1600" b="1" u="none" strike="noStrike" dirty="0">
                          <a:effectLst/>
                          <a:latin typeface="Calibri" panose="020F0502020204030204" pitchFamily="34" charset="0"/>
                        </a:rPr>
                        <a:t>η</a:t>
                      </a:r>
                      <a:r>
                        <a:rPr lang="en-US" sz="1600" b="1" u="none" strike="noStrike" dirty="0">
                          <a:effectLst/>
                          <a:latin typeface="Calibri" panose="020F0502020204030204" pitchFamily="34" charset="0"/>
                        </a:rPr>
                        <a:t>o</a:t>
                      </a:r>
                    </a:p>
                    <a:p>
                      <a:pPr algn="ctr" fontAlgn="ctr"/>
                      <a:r>
                        <a:rPr lang="en-US" sz="1600" b="1" baseline="0" dirty="0">
                          <a:effectLst/>
                          <a:latin typeface="+mn-lt"/>
                          <a:ea typeface="+mn-ea"/>
                          <a:cs typeface="+mn-cs"/>
                        </a:rPr>
                        <a:t>(10</a:t>
                      </a:r>
                      <a:r>
                        <a:rPr lang="en-US" sz="1600" b="1" baseline="30000" dirty="0">
                          <a:effectLst/>
                          <a:latin typeface="+mn-lt"/>
                          <a:ea typeface="+mn-ea"/>
                          <a:cs typeface="+mn-cs"/>
                        </a:rPr>
                        <a:t>6</a:t>
                      </a:r>
                      <a:r>
                        <a:rPr lang="en-US" sz="1600" b="1" baseline="0" dirty="0">
                          <a:effectLst/>
                          <a:latin typeface="+mn-lt"/>
                          <a:ea typeface="+mn-ea"/>
                          <a:cs typeface="+mn-cs"/>
                        </a:rPr>
                        <a:t>cycles/J</a:t>
                      </a:r>
                      <a:r>
                        <a:rPr lang="en-US" sz="1600" b="1"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2858510088"/>
                  </a:ext>
                </a:extLst>
              </a:tr>
              <a:tr h="250051">
                <a:tc>
                  <a:txBody>
                    <a:bodyPr/>
                    <a:lstStyle/>
                    <a:p>
                      <a:pPr algn="ctr" fontAlgn="ctr"/>
                      <a:r>
                        <a:rPr lang="en-US" sz="1600" b="1" u="none" strike="noStrike">
                          <a:effectLst/>
                          <a:latin typeface="Calibri" panose="020F0502020204030204" pitchFamily="34" charset="0"/>
                        </a:rPr>
                        <a:t>1.2</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95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71.02</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23.98</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3.3</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5.01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28.79</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26.31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34.74</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38.01</a:t>
                      </a:r>
                      <a:endParaRPr lang="en-US"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23140751"/>
                  </a:ext>
                </a:extLst>
              </a:tr>
              <a:tr h="250051">
                <a:tc>
                  <a:txBody>
                    <a:bodyPr/>
                    <a:lstStyle/>
                    <a:p>
                      <a:pPr algn="ctr" fontAlgn="ctr"/>
                      <a:r>
                        <a:rPr lang="en-US" sz="1600" b="1" u="none" strike="noStrike">
                          <a:effectLst/>
                          <a:latin typeface="Calibri" panose="020F0502020204030204" pitchFamily="34" charset="0"/>
                        </a:rPr>
                        <a:t>1.15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77.16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60.87</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16.29</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3.12</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4.74</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24.7</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22.92</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40.49</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43.63</a:t>
                      </a:r>
                      <a:endParaRPr lang="en-US"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60351786"/>
                  </a:ext>
                </a:extLst>
              </a:tr>
              <a:tr h="250051">
                <a:tc>
                  <a:txBody>
                    <a:bodyPr/>
                    <a:lstStyle/>
                    <a:p>
                      <a:pPr algn="ctr" fontAlgn="ctr"/>
                      <a:r>
                        <a:rPr lang="en-US" sz="1600" b="1" u="none" strike="noStrike">
                          <a:effectLst/>
                          <a:latin typeface="Calibri" panose="020F0502020204030204" pitchFamily="34" charset="0"/>
                        </a:rPr>
                        <a:t>1.1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63.03</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51.86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11.17</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2.94</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4.46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21.46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20.16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46.6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49.6</a:t>
                      </a:r>
                      <a:endParaRPr lang="en-US"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62412500"/>
                  </a:ext>
                </a:extLst>
              </a:tr>
              <a:tr h="250051">
                <a:tc>
                  <a:txBody>
                    <a:bodyPr/>
                    <a:lstStyle/>
                    <a:p>
                      <a:pPr algn="ctr" fontAlgn="ctr"/>
                      <a:r>
                        <a:rPr lang="en-US" sz="1600" b="1" u="none" strike="noStrike">
                          <a:effectLst/>
                          <a:latin typeface="Calibri" panose="020F0502020204030204" pitchFamily="34" charset="0"/>
                        </a:rPr>
                        <a:t>1.05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51.01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43.33</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7.69</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2.74</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4.16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18.62</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17.66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53.7</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56.61</a:t>
                      </a:r>
                      <a:endParaRPr lang="en-US"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38250581"/>
                  </a:ext>
                </a:extLst>
              </a:tr>
              <a:tr h="250051">
                <a:tc>
                  <a:txBody>
                    <a:bodyPr/>
                    <a:lstStyle/>
                    <a:p>
                      <a:pPr algn="ctr" fontAlgn="ctr"/>
                      <a:r>
                        <a:rPr lang="en-US" sz="1600" b="1" u="none" strike="noStrike">
                          <a:effectLst/>
                          <a:latin typeface="Calibri" panose="020F0502020204030204" pitchFamily="34" charset="0"/>
                        </a:rPr>
                        <a:t>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41.48</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36.15</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5.33</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2.53</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3.84</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16.4</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15.68</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60.96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63.76</a:t>
                      </a:r>
                      <a:endParaRPr lang="en-US"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63694509"/>
                  </a:ext>
                </a:extLst>
              </a:tr>
              <a:tr h="250051">
                <a:tc>
                  <a:txBody>
                    <a:bodyPr/>
                    <a:lstStyle/>
                    <a:p>
                      <a:pPr algn="ctr" fontAlgn="ctr"/>
                      <a:r>
                        <a:rPr lang="en-US" sz="1600" b="1" u="none" strike="noStrike">
                          <a:effectLst/>
                          <a:latin typeface="Calibri" panose="020F0502020204030204" pitchFamily="34" charset="0"/>
                        </a:rPr>
                        <a:t>0.95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32.93</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29.21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3.72</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2.31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3.5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14.28</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13.73</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70.04</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72.85</a:t>
                      </a:r>
                      <a:endParaRPr lang="en-US"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78514085"/>
                  </a:ext>
                </a:extLst>
              </a:tr>
              <a:tr h="250051">
                <a:tc>
                  <a:txBody>
                    <a:bodyPr/>
                    <a:lstStyle/>
                    <a:p>
                      <a:pPr algn="ctr" fontAlgn="ctr"/>
                      <a:r>
                        <a:rPr lang="en-US" sz="1600" b="1" u="none" strike="noStrike">
                          <a:effectLst/>
                          <a:latin typeface="Calibri" panose="020F0502020204030204" pitchFamily="34" charset="0"/>
                        </a:rPr>
                        <a:t>0.9</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25.81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23.19</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2.62</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2.08</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3.15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12.43</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11.99</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80.48</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83.37</a:t>
                      </a:r>
                      <a:endParaRPr lang="en-US"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95406330"/>
                  </a:ext>
                </a:extLst>
              </a:tr>
              <a:tr h="250051">
                <a:tc>
                  <a:txBody>
                    <a:bodyPr/>
                    <a:lstStyle/>
                    <a:p>
                      <a:pPr algn="ctr" fontAlgn="ctr"/>
                      <a:r>
                        <a:rPr lang="en-US" sz="1600" b="1" u="none" strike="noStrike">
                          <a:effectLst/>
                          <a:latin typeface="Calibri" panose="020F0502020204030204" pitchFamily="34" charset="0"/>
                        </a:rPr>
                        <a:t>0.8</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14.75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13.47</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1.286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1.588</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2.41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9.29</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9.01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107.66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110.96</a:t>
                      </a:r>
                      <a:endParaRPr lang="en-US"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24217822"/>
                  </a:ext>
                </a:extLst>
              </a:tr>
              <a:tr h="250051">
                <a:tc>
                  <a:txBody>
                    <a:bodyPr/>
                    <a:lstStyle/>
                    <a:p>
                      <a:pPr algn="ctr" fontAlgn="ctr"/>
                      <a:r>
                        <a:rPr lang="en-US" sz="1600" b="1" u="none" strike="noStrike">
                          <a:effectLst/>
                          <a:latin typeface="Calibri" panose="020F0502020204030204" pitchFamily="34" charset="0"/>
                        </a:rPr>
                        <a:t>0.7</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7.42</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6.79</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0.628</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1.073</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1.629</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6.91</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6.71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144.71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149.02</a:t>
                      </a:r>
                      <a:endParaRPr lang="en-US"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93814372"/>
                  </a:ext>
                </a:extLst>
              </a:tr>
              <a:tr h="250051">
                <a:tc>
                  <a:txBody>
                    <a:bodyPr/>
                    <a:lstStyle/>
                    <a:p>
                      <a:pPr algn="ctr" fontAlgn="ctr"/>
                      <a:r>
                        <a:rPr lang="en-US" sz="1600" b="1" u="none" strike="noStrike">
                          <a:effectLst/>
                          <a:latin typeface="Calibri" panose="020F0502020204030204" pitchFamily="34" charset="0"/>
                        </a:rPr>
                        <a:t>0.6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3.07</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2.77</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0.298</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0.591</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0.897</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5.2</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5.02</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192.43</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199.02</a:t>
                      </a:r>
                      <a:endParaRPr lang="en-US"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24358329"/>
                  </a:ext>
                </a:extLst>
              </a:tr>
              <a:tr h="250051">
                <a:tc>
                  <a:txBody>
                    <a:bodyPr/>
                    <a:lstStyle/>
                    <a:p>
                      <a:pPr algn="ctr" fontAlgn="ctr"/>
                      <a:r>
                        <a:rPr lang="en-US" sz="1600" b="1" u="none" strike="noStrike">
                          <a:effectLst/>
                          <a:latin typeface="Calibri" panose="020F0502020204030204" pitchFamily="34" charset="0"/>
                        </a:rPr>
                        <a:t>0.5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0.877</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0.743</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0.133</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0.235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0.356</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3.74</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3.54</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267.7</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282.35</a:t>
                      </a:r>
                      <a:endParaRPr lang="en-US"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91654416"/>
                  </a:ext>
                </a:extLst>
              </a:tr>
              <a:tr h="250051">
                <a:tc>
                  <a:txBody>
                    <a:bodyPr/>
                    <a:lstStyle/>
                    <a:p>
                      <a:pPr algn="ctr" fontAlgn="ctr"/>
                      <a:r>
                        <a:rPr lang="en-US" sz="1600" b="1" u="none" strike="noStrike" dirty="0">
                          <a:effectLst/>
                          <a:latin typeface="Calibri" panose="020F0502020204030204" pitchFamily="34" charset="0"/>
                        </a:rPr>
                        <a:t>0.4</a:t>
                      </a:r>
                      <a:endParaRPr lang="en-US" sz="1600" b="1" i="0" u="none" strike="noStrike" dirty="0">
                        <a:solidFill>
                          <a:srgbClr val="000000"/>
                        </a:solidFill>
                        <a:effectLst/>
                        <a:latin typeface="Calibri" panose="020F0502020204030204" pitchFamily="34" charset="0"/>
                      </a:endParaRPr>
                    </a:p>
                  </a:txBody>
                  <a:tcPr marL="9525" marR="9525" marT="9525" marB="0" anchor="ctr">
                    <a:solidFill>
                      <a:schemeClr val="accent1">
                        <a:alpha val="37000"/>
                      </a:schemeClr>
                    </a:solidFill>
                  </a:tcPr>
                </a:tc>
                <a:tc>
                  <a:txBody>
                    <a:bodyPr/>
                    <a:lstStyle/>
                    <a:p>
                      <a:pPr algn="ctr" fontAlgn="ctr"/>
                      <a:r>
                        <a:rPr lang="en-US" sz="1600" b="1" u="none" strike="noStrike" dirty="0">
                          <a:effectLst/>
                          <a:latin typeface="Calibri" panose="020F0502020204030204" pitchFamily="34" charset="0"/>
                        </a:rPr>
                        <a:t>0.174</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0.117</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0.058</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0.056</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0.085</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3.12</a:t>
                      </a:r>
                      <a:endParaRPr lang="en-US" sz="1600" b="1" i="0" u="none" strike="noStrike" dirty="0">
                        <a:solidFill>
                          <a:srgbClr val="000000"/>
                        </a:solidFill>
                        <a:effectLst/>
                        <a:latin typeface="Calibri" panose="020F0502020204030204" pitchFamily="34" charset="0"/>
                      </a:endParaRPr>
                    </a:p>
                  </a:txBody>
                  <a:tcPr marL="9525" marR="9525" marT="9525" marB="0" anchor="ctr">
                    <a:solidFill>
                      <a:schemeClr val="accent1">
                        <a:alpha val="37000"/>
                      </a:schemeClr>
                    </a:solidFill>
                  </a:tcPr>
                </a:tc>
                <a:tc>
                  <a:txBody>
                    <a:bodyPr/>
                    <a:lstStyle/>
                    <a:p>
                      <a:pPr algn="ctr" fontAlgn="ctr"/>
                      <a:r>
                        <a:rPr lang="en-US" sz="1600" b="1" u="none" strike="noStrike">
                          <a:effectLst/>
                          <a:latin typeface="Calibri" panose="020F0502020204030204" pitchFamily="34" charset="0"/>
                        </a:rPr>
                        <a:t>2.76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321.02</a:t>
                      </a:r>
                      <a:endParaRPr lang="en-US" sz="1600" b="1" i="0" u="none" strike="noStrike" dirty="0">
                        <a:solidFill>
                          <a:srgbClr val="000000"/>
                        </a:solidFill>
                        <a:effectLst/>
                        <a:latin typeface="Calibri" panose="020F0502020204030204" pitchFamily="34" charset="0"/>
                      </a:endParaRPr>
                    </a:p>
                  </a:txBody>
                  <a:tcPr marL="9525" marR="9525" marT="9525" marB="0" anchor="ctr">
                    <a:solidFill>
                      <a:schemeClr val="accent1">
                        <a:alpha val="37000"/>
                      </a:schemeClr>
                    </a:solidFill>
                  </a:tcPr>
                </a:tc>
                <a:tc>
                  <a:txBody>
                    <a:bodyPr/>
                    <a:lstStyle/>
                    <a:p>
                      <a:pPr algn="ctr" fontAlgn="ctr"/>
                      <a:r>
                        <a:rPr lang="en-US" sz="1600" b="1" u="none" strike="noStrike">
                          <a:effectLst/>
                          <a:latin typeface="Calibri" panose="020F0502020204030204" pitchFamily="34" charset="0"/>
                        </a:rPr>
                        <a:t>361.92</a:t>
                      </a:r>
                      <a:endParaRPr lang="en-US"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63092129"/>
                  </a:ext>
                </a:extLst>
              </a:tr>
              <a:tr h="280132">
                <a:tc>
                  <a:txBody>
                    <a:bodyPr/>
                    <a:lstStyle/>
                    <a:p>
                      <a:pPr algn="ctr" fontAlgn="ctr"/>
                      <a:r>
                        <a:rPr lang="en-US" sz="1800" b="1" i="1" u="none" strike="noStrike" dirty="0">
                          <a:effectLst/>
                          <a:latin typeface="Calibri" panose="020F0502020204030204" pitchFamily="34" charset="0"/>
                        </a:rPr>
                        <a:t>0.35</a:t>
                      </a:r>
                      <a:endParaRPr lang="en-US" sz="1800" b="1" i="1" u="none" strike="noStrike" dirty="0">
                        <a:solidFill>
                          <a:srgbClr val="000000"/>
                        </a:solidFill>
                        <a:effectLst/>
                        <a:latin typeface="Calibri" panose="020F0502020204030204" pitchFamily="34" charset="0"/>
                      </a:endParaRPr>
                    </a:p>
                  </a:txBody>
                  <a:tcPr marL="9525" marR="9525" marT="9525" marB="0" anchor="ctr">
                    <a:solidFill>
                      <a:schemeClr val="accent1">
                        <a:alpha val="37000"/>
                      </a:schemeClr>
                    </a:solidFill>
                  </a:tcPr>
                </a:tc>
                <a:tc>
                  <a:txBody>
                    <a:bodyPr/>
                    <a:lstStyle/>
                    <a:p>
                      <a:pPr algn="ctr" fontAlgn="ctr"/>
                      <a:r>
                        <a:rPr lang="en-US" sz="1800" b="1" i="1" u="none" strike="noStrike" dirty="0">
                          <a:effectLst/>
                          <a:latin typeface="Calibri" panose="020F0502020204030204" pitchFamily="34" charset="0"/>
                        </a:rPr>
                        <a:t>0.075</a:t>
                      </a:r>
                      <a:endParaRPr lang="en-US" sz="1800" b="1" i="1"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en-US" sz="1800" b="1" i="1" u="none" strike="noStrike" dirty="0">
                          <a:effectLst/>
                          <a:latin typeface="Calibri" panose="020F0502020204030204" pitchFamily="34" charset="0"/>
                        </a:rPr>
                        <a:t>0.038</a:t>
                      </a:r>
                      <a:endParaRPr lang="en-US" sz="1800" b="1" i="1"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en-US" sz="1800" b="1" i="1" u="none" strike="noStrike" dirty="0">
                          <a:effectLst/>
                          <a:latin typeface="Calibri" panose="020F0502020204030204" pitchFamily="34" charset="0"/>
                        </a:rPr>
                        <a:t>0.038</a:t>
                      </a:r>
                      <a:endParaRPr lang="en-US" sz="1800" b="1" i="1"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en-US" sz="1800" b="1" i="1" u="none" strike="noStrike" dirty="0">
                          <a:effectLst/>
                          <a:latin typeface="Calibri" panose="020F0502020204030204" pitchFamily="34" charset="0"/>
                        </a:rPr>
                        <a:t>0.024</a:t>
                      </a:r>
                      <a:endParaRPr lang="en-US" sz="1800" b="1" i="1"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en-US" sz="1800" b="1" i="1" u="none" strike="noStrike" dirty="0">
                          <a:effectLst/>
                          <a:latin typeface="Calibri" panose="020F0502020204030204" pitchFamily="34" charset="0"/>
                        </a:rPr>
                        <a:t>0.036</a:t>
                      </a:r>
                      <a:endParaRPr lang="en-US" sz="1800" b="1" i="1"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en-US" sz="1800" b="1" i="1" u="none" strike="noStrike" dirty="0">
                          <a:effectLst/>
                          <a:latin typeface="Calibri" panose="020F0502020204030204" pitchFamily="34" charset="0"/>
                        </a:rPr>
                        <a:t>3.14</a:t>
                      </a:r>
                      <a:endParaRPr lang="en-US" sz="1800" b="1" i="1"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en-US" sz="1800" b="1" i="1" u="none" strike="noStrike" dirty="0">
                          <a:effectLst/>
                          <a:latin typeface="Calibri" panose="020F0502020204030204" pitchFamily="34" charset="0"/>
                        </a:rPr>
                        <a:t>2.6</a:t>
                      </a:r>
                      <a:endParaRPr lang="en-US" sz="1800" b="1" i="1" u="none" strike="noStrike" dirty="0">
                        <a:solidFill>
                          <a:srgbClr val="000000"/>
                        </a:solidFill>
                        <a:effectLst/>
                        <a:latin typeface="Calibri" panose="020F0502020204030204" pitchFamily="34" charset="0"/>
                      </a:endParaRPr>
                    </a:p>
                  </a:txBody>
                  <a:tcPr marL="9525" marR="9525" marT="9525" marB="0" anchor="ctr">
                    <a:solidFill>
                      <a:schemeClr val="accent1">
                        <a:alpha val="37000"/>
                      </a:schemeClr>
                    </a:solidFill>
                  </a:tcPr>
                </a:tc>
                <a:tc>
                  <a:txBody>
                    <a:bodyPr/>
                    <a:lstStyle/>
                    <a:p>
                      <a:pPr algn="ctr" fontAlgn="ctr"/>
                      <a:r>
                        <a:rPr lang="en-US" sz="1800" b="1" i="1" u="none" strike="noStrike" dirty="0">
                          <a:effectLst/>
                          <a:latin typeface="Calibri" panose="020F0502020204030204" pitchFamily="34" charset="0"/>
                        </a:rPr>
                        <a:t>318.66</a:t>
                      </a:r>
                      <a:endParaRPr lang="en-US" sz="1800" b="1" i="1"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en-US" sz="1800" b="1" i="1" u="none" strike="noStrike" dirty="0">
                          <a:effectLst/>
                          <a:latin typeface="Calibri" panose="020F0502020204030204" pitchFamily="34" charset="0"/>
                        </a:rPr>
                        <a:t>384.45</a:t>
                      </a:r>
                      <a:endParaRPr lang="en-US" sz="1800" b="1" i="1" u="none" strike="noStrike" dirty="0">
                        <a:solidFill>
                          <a:srgbClr val="000000"/>
                        </a:solidFill>
                        <a:effectLst/>
                        <a:latin typeface="Calibri" panose="020F0502020204030204" pitchFamily="34" charset="0"/>
                      </a:endParaRPr>
                    </a:p>
                  </a:txBody>
                  <a:tcPr marL="9525" marR="9525" marT="9525" marB="0" anchor="ctr">
                    <a:solidFill>
                      <a:schemeClr val="accent1">
                        <a:alpha val="37000"/>
                      </a:schemeClr>
                    </a:solidFill>
                  </a:tcPr>
                </a:tc>
                <a:extLst>
                  <a:ext uri="{0D108BD9-81ED-4DB2-BD59-A6C34878D82A}">
                    <a16:rowId xmlns:a16="http://schemas.microsoft.com/office/drawing/2014/main" val="844796062"/>
                  </a:ext>
                </a:extLst>
              </a:tr>
              <a:tr h="250051">
                <a:tc>
                  <a:txBody>
                    <a:bodyPr/>
                    <a:lstStyle/>
                    <a:p>
                      <a:pPr algn="ctr" fontAlgn="ctr"/>
                      <a:r>
                        <a:rPr lang="en-US" sz="1600" b="1" u="none" strike="noStrike" dirty="0">
                          <a:effectLst/>
                          <a:latin typeface="Calibri" panose="020F0502020204030204" pitchFamily="34" charset="0"/>
                        </a:rPr>
                        <a:t>0.3</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0.035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0.011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0.024</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0.0094</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0.014</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3.77</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2.89</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265.04</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346.44</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5772945"/>
                  </a:ext>
                </a:extLst>
              </a:tr>
              <a:tr h="250051">
                <a:tc>
                  <a:txBody>
                    <a:bodyPr/>
                    <a:lstStyle/>
                    <a:p>
                      <a:pPr algn="ctr" fontAlgn="ctr"/>
                      <a:r>
                        <a:rPr lang="en-US" sz="1600" b="1" u="none" strike="noStrike">
                          <a:effectLst/>
                          <a:latin typeface="Calibri" panose="020F0502020204030204" pitchFamily="34" charset="0"/>
                        </a:rPr>
                        <a:t>0.25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0.018</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0.0029</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0.015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0.0038</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0.0058</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4.83</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3.45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206.93</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290.03</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50400204"/>
                  </a:ext>
                </a:extLst>
              </a:tr>
              <a:tr h="250051">
                <a:tc>
                  <a:txBody>
                    <a:bodyPr/>
                    <a:lstStyle/>
                    <a:p>
                      <a:pPr algn="ctr" fontAlgn="ctr"/>
                      <a:r>
                        <a:rPr lang="en-US" sz="1600" b="1" u="none" strike="noStrike">
                          <a:effectLst/>
                          <a:latin typeface="Calibri" panose="020F0502020204030204" pitchFamily="34" charset="0"/>
                        </a:rPr>
                        <a:t>0.2</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0.0007</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0.0093</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0.0015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0.0022</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6.77</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4.62</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147.71</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216.41</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11625979"/>
                  </a:ext>
                </a:extLst>
              </a:tr>
              <a:tr h="250051">
                <a:tc>
                  <a:txBody>
                    <a:bodyPr/>
                    <a:lstStyle/>
                    <a:p>
                      <a:pPr algn="ctr" fontAlgn="ctr"/>
                      <a:r>
                        <a:rPr lang="en-US" sz="1600" b="1" u="none" strike="noStrike" dirty="0">
                          <a:effectLst/>
                          <a:latin typeface="Calibri" panose="020F0502020204030204" pitchFamily="34" charset="0"/>
                        </a:rPr>
                        <a:t>0.15</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0.0054</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0.0001</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0.0053</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0.0006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0.0009</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9.46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6.32</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105.74</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158.31</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56926534"/>
                  </a:ext>
                </a:extLst>
              </a:tr>
            </a:tbl>
          </a:graphicData>
        </a:graphic>
      </p:graphicFrame>
      <p:sp>
        <p:nvSpPr>
          <p:cNvPr id="4" name="Slide Number Placeholder 3"/>
          <p:cNvSpPr>
            <a:spLocks noGrp="1"/>
          </p:cNvSpPr>
          <p:nvPr>
            <p:ph type="sldNum" sz="quarter" idx="12"/>
          </p:nvPr>
        </p:nvSpPr>
        <p:spPr/>
        <p:txBody>
          <a:bodyPr/>
          <a:lstStyle/>
          <a:p>
            <a:fld id="{DAF9EE7D-FB37-4E04-8982-7171E671F843}" type="slidenum">
              <a:rPr lang="en-US" smtClean="0"/>
              <a:pPr/>
              <a:t>20</a:t>
            </a:fld>
            <a:endParaRPr lang="en-US"/>
          </a:p>
        </p:txBody>
      </p:sp>
      <p:sp>
        <p:nvSpPr>
          <p:cNvPr id="3" name="Date Placeholder 2">
            <a:extLst>
              <a:ext uri="{FF2B5EF4-FFF2-40B4-BE49-F238E27FC236}">
                <a16:creationId xmlns:a16="http://schemas.microsoft.com/office/drawing/2014/main" id="{8999AE00-724F-9A4F-B97D-8B2C7BF1DE05}"/>
              </a:ext>
            </a:extLst>
          </p:cNvPr>
          <p:cNvSpPr>
            <a:spLocks noGrp="1"/>
          </p:cNvSpPr>
          <p:nvPr>
            <p:ph type="dt" sz="half" idx="10"/>
          </p:nvPr>
        </p:nvSpPr>
        <p:spPr/>
        <p:txBody>
          <a:bodyPr/>
          <a:lstStyle/>
          <a:p>
            <a:fld id="{2F2D7EF4-D630-1441-9DD7-F0018DB3999C}" type="datetime1">
              <a:rPr lang="en-US" smtClean="0"/>
              <a:t>6/28/2019</a:t>
            </a:fld>
            <a:endParaRPr lang="en-US"/>
          </a:p>
        </p:txBody>
      </p:sp>
    </p:spTree>
    <p:extLst>
      <p:ext uri="{BB962C8B-B14F-4D97-AF65-F5344CB8AC3E}">
        <p14:creationId xmlns:p14="http://schemas.microsoft.com/office/powerpoint/2010/main" val="3873016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363"/>
            <a:ext cx="8229600" cy="1251062"/>
          </a:xfrm>
        </p:spPr>
        <p:txBody>
          <a:bodyPr>
            <a:noAutofit/>
          </a:bodyPr>
          <a:lstStyle/>
          <a:p>
            <a:r>
              <a:rPr lang="en-US" sz="4400" dirty="0">
                <a:latin typeface="Calibri" panose="020F0502020204030204" pitchFamily="34" charset="0"/>
              </a:rPr>
              <a:t>Processor Power and Cycle Efficiency Plots</a:t>
            </a:r>
          </a:p>
        </p:txBody>
      </p:sp>
      <p:sp>
        <p:nvSpPr>
          <p:cNvPr id="3" name="Content Placeholder 2"/>
          <p:cNvSpPr>
            <a:spLocks noGrp="1"/>
          </p:cNvSpPr>
          <p:nvPr>
            <p:ph sz="half" idx="1"/>
          </p:nvPr>
        </p:nvSpPr>
        <p:spPr>
          <a:xfrm>
            <a:off x="57038" y="4945782"/>
            <a:ext cx="8854213" cy="1226418"/>
          </a:xfrm>
        </p:spPr>
        <p:txBody>
          <a:bodyPr>
            <a:normAutofit/>
          </a:bodyPr>
          <a:lstStyle/>
          <a:p>
            <a:r>
              <a:rPr lang="en-US" sz="2400" dirty="0">
                <a:latin typeface="Calibri" panose="020F0502020204030204" pitchFamily="34" charset="0"/>
              </a:rPr>
              <a:t>Because our own greatest access and insight involves Intel designs and data, our graphs and estimates draw heavily on them.</a:t>
            </a:r>
          </a:p>
          <a:p>
            <a:endParaRPr lang="en-US" sz="2400" dirty="0"/>
          </a:p>
        </p:txBody>
      </p:sp>
      <p:sp>
        <p:nvSpPr>
          <p:cNvPr id="5" name="Date Placeholder 4"/>
          <p:cNvSpPr>
            <a:spLocks noGrp="1"/>
          </p:cNvSpPr>
          <p:nvPr>
            <p:ph type="dt" sz="half" idx="10"/>
          </p:nvPr>
        </p:nvSpPr>
        <p:spPr/>
        <p:txBody>
          <a:bodyPr/>
          <a:lstStyle/>
          <a:p>
            <a:fld id="{4E9B948E-AA7F-D845-A4EB-E2EDCAD4ED07}" type="datetime1">
              <a:rPr lang="en-US" smtClean="0"/>
              <a:t>6/28/2019</a:t>
            </a:fld>
            <a:endParaRPr lang="en-US"/>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493516"/>
            <a:ext cx="4343401" cy="2806504"/>
          </a:xfrm>
        </p:spPr>
      </p:pic>
      <p:pic>
        <p:nvPicPr>
          <p:cNvPr id="9" name="Picture 8"/>
          <p:cNvPicPr>
            <a:picLocks noChangeAspect="1"/>
          </p:cNvPicPr>
          <p:nvPr/>
        </p:nvPicPr>
        <p:blipFill>
          <a:blip r:embed="rId4"/>
          <a:stretch>
            <a:fillRect/>
          </a:stretch>
        </p:blipFill>
        <p:spPr>
          <a:xfrm>
            <a:off x="4493172" y="1493516"/>
            <a:ext cx="4663440" cy="2720340"/>
          </a:xfrm>
          <a:prstGeom prst="rect">
            <a:avLst/>
          </a:prstGeom>
        </p:spPr>
      </p:pic>
      <p:sp>
        <p:nvSpPr>
          <p:cNvPr id="4" name="Slide Number Placeholder 3"/>
          <p:cNvSpPr>
            <a:spLocks noGrp="1"/>
          </p:cNvSpPr>
          <p:nvPr>
            <p:ph type="sldNum" sz="quarter" idx="12"/>
          </p:nvPr>
        </p:nvSpPr>
        <p:spPr/>
        <p:txBody>
          <a:bodyPr/>
          <a:lstStyle/>
          <a:p>
            <a:fld id="{DAF9EE7D-FB37-4E04-8982-7171E671F843}" type="slidenum">
              <a:rPr lang="en-US" smtClean="0"/>
              <a:pPr/>
              <a:t>21</a:t>
            </a:fld>
            <a:endParaRPr lang="en-US"/>
          </a:p>
        </p:txBody>
      </p:sp>
    </p:spTree>
    <p:extLst>
      <p:ext uri="{BB962C8B-B14F-4D97-AF65-F5344CB8AC3E}">
        <p14:creationId xmlns:p14="http://schemas.microsoft.com/office/powerpoint/2010/main" val="192120412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33400" y="3200400"/>
            <a:ext cx="8077200" cy="1673352"/>
          </a:xfrm>
        </p:spPr>
        <p:txBody>
          <a:bodyPr>
            <a:normAutofit/>
          </a:bodyPr>
          <a:lstStyle/>
          <a:p>
            <a:r>
              <a:rPr lang="en-US" sz="7200" dirty="0" smtClean="0">
                <a:latin typeface="Calibri" panose="020F0502020204030204" pitchFamily="34" charset="0"/>
              </a:rPr>
              <a:t>Applications</a:t>
            </a:r>
            <a:endParaRPr lang="en-US" sz="7200" dirty="0">
              <a:latin typeface="Calibri" panose="020F0502020204030204" pitchFamily="34" charset="0"/>
            </a:endParaRPr>
          </a:p>
        </p:txBody>
      </p:sp>
    </p:spTree>
    <p:extLst>
      <p:ext uri="{BB962C8B-B14F-4D97-AF65-F5344CB8AC3E}">
        <p14:creationId xmlns:p14="http://schemas.microsoft.com/office/powerpoint/2010/main" val="270178741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r>
              <a:rPr lang="en-US" sz="4800" dirty="0">
                <a:latin typeface="Calibri" panose="020F0502020204030204" pitchFamily="34" charset="0"/>
              </a:rPr>
              <a:t>Power and Performance  Management</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800752"/>
            <a:ext cx="7543800" cy="4767263"/>
          </a:xfrm>
        </p:spPr>
      </p:pic>
      <p:sp>
        <p:nvSpPr>
          <p:cNvPr id="4" name="Date Placeholder 3"/>
          <p:cNvSpPr>
            <a:spLocks noGrp="1"/>
          </p:cNvSpPr>
          <p:nvPr>
            <p:ph type="dt" sz="half" idx="10"/>
          </p:nvPr>
        </p:nvSpPr>
        <p:spPr/>
        <p:txBody>
          <a:bodyPr/>
          <a:lstStyle/>
          <a:p>
            <a:fld id="{5E16CDA1-34B4-2147-95B7-82C047413A8A}" type="datetime1">
              <a:rPr lang="en-US" smtClean="0"/>
              <a:t>6/28/2019</a:t>
            </a:fld>
            <a:endParaRPr lang="en-US" dirty="0"/>
          </a:p>
        </p:txBody>
      </p:sp>
      <p:sp>
        <p:nvSpPr>
          <p:cNvPr id="6" name="Rectangle 5"/>
          <p:cNvSpPr/>
          <p:nvPr/>
        </p:nvSpPr>
        <p:spPr>
          <a:xfrm>
            <a:off x="685800" y="1447800"/>
            <a:ext cx="7315200" cy="415498"/>
          </a:xfrm>
          <a:prstGeom prst="rect">
            <a:avLst/>
          </a:prstGeom>
        </p:spPr>
        <p:txBody>
          <a:bodyPr wrap="square">
            <a:spAutoFit/>
          </a:bodyPr>
          <a:lstStyle/>
          <a:p>
            <a:r>
              <a:rPr lang="en-US" sz="2100" b="1" i="1" dirty="0" smtClean="0">
                <a:latin typeface="Calibri" panose="020F0502020204030204" pitchFamily="34" charset="0"/>
              </a:rPr>
              <a:t>Proposed </a:t>
            </a:r>
            <a:r>
              <a:rPr lang="en-US" sz="2100" b="1" i="1" dirty="0">
                <a:latin typeface="Calibri" panose="020F0502020204030204" pitchFamily="34" charset="0"/>
              </a:rPr>
              <a:t>“Power </a:t>
            </a:r>
            <a:r>
              <a:rPr lang="en-US" sz="2100" b="1" i="1" dirty="0" smtClean="0">
                <a:latin typeface="Calibri" panose="020F0502020204030204" pitchFamily="34" charset="0"/>
              </a:rPr>
              <a:t>Management" showing </a:t>
            </a:r>
            <a:r>
              <a:rPr lang="en-US" sz="2100" b="1" i="1" dirty="0">
                <a:latin typeface="Calibri" panose="020F0502020204030204" pitchFamily="34" charset="0"/>
              </a:rPr>
              <a:t>three </a:t>
            </a:r>
            <a:r>
              <a:rPr lang="en-US" sz="2100" b="1" i="1" dirty="0" smtClean="0">
                <a:latin typeface="Calibri" panose="020F0502020204030204" pitchFamily="34" charset="0"/>
              </a:rPr>
              <a:t>voltage</a:t>
            </a:r>
            <a:r>
              <a:rPr lang="en-US" sz="2100" b="1" i="1" dirty="0" smtClean="0">
                <a:latin typeface="Calibri" panose="020F0502020204030204" pitchFamily="34" charset="0"/>
              </a:rPr>
              <a:t> </a:t>
            </a:r>
            <a:r>
              <a:rPr lang="en-US" sz="2100" b="1" i="1" dirty="0">
                <a:latin typeface="Calibri" panose="020F0502020204030204" pitchFamily="34" charset="0"/>
              </a:rPr>
              <a:t>regions.</a:t>
            </a:r>
          </a:p>
        </p:txBody>
      </p:sp>
      <p:sp>
        <p:nvSpPr>
          <p:cNvPr id="3" name="Slide Number Placeholder 2"/>
          <p:cNvSpPr>
            <a:spLocks noGrp="1"/>
          </p:cNvSpPr>
          <p:nvPr>
            <p:ph type="sldNum" sz="quarter" idx="12"/>
          </p:nvPr>
        </p:nvSpPr>
        <p:spPr/>
        <p:txBody>
          <a:bodyPr/>
          <a:lstStyle/>
          <a:p>
            <a:fld id="{DAF9EE7D-FB37-4E04-8982-7171E671F843}" type="slidenum">
              <a:rPr lang="en-US" smtClean="0"/>
              <a:pPr/>
              <a:t>23</a:t>
            </a:fld>
            <a:endParaRPr lang="en-US"/>
          </a:p>
        </p:txBody>
      </p:sp>
    </p:spTree>
    <p:extLst>
      <p:ext uri="{BB962C8B-B14F-4D97-AF65-F5344CB8AC3E}">
        <p14:creationId xmlns:p14="http://schemas.microsoft.com/office/powerpoint/2010/main" val="4166330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Energy Efficient Point                   (Sub-Threshold Region)</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1491801"/>
            <a:ext cx="8255231" cy="5122358"/>
          </a:xfrm>
        </p:spPr>
      </p:pic>
      <p:sp>
        <p:nvSpPr>
          <p:cNvPr id="5" name="Date Placeholder 4"/>
          <p:cNvSpPr>
            <a:spLocks noGrp="1"/>
          </p:cNvSpPr>
          <p:nvPr>
            <p:ph type="dt" sz="half" idx="10"/>
          </p:nvPr>
        </p:nvSpPr>
        <p:spPr/>
        <p:txBody>
          <a:bodyPr/>
          <a:lstStyle/>
          <a:p>
            <a:fld id="{90E320B2-F200-5A41-A26E-1DAC26114843}" type="datetime1">
              <a:rPr lang="en-US" smtClean="0"/>
              <a:t>6/28/2019</a:t>
            </a:fld>
            <a:endParaRPr lang="en-US" dirty="0"/>
          </a:p>
        </p:txBody>
      </p:sp>
      <p:sp>
        <p:nvSpPr>
          <p:cNvPr id="6" name="Slide Number Placeholder 5"/>
          <p:cNvSpPr>
            <a:spLocks noGrp="1"/>
          </p:cNvSpPr>
          <p:nvPr>
            <p:ph type="sldNum" sz="quarter" idx="12"/>
          </p:nvPr>
        </p:nvSpPr>
        <p:spPr/>
        <p:txBody>
          <a:bodyPr/>
          <a:lstStyle/>
          <a:p>
            <a:fld id="{DAF9EE7D-FB37-4E04-8982-7171E671F843}" type="slidenum">
              <a:rPr lang="en-US" smtClean="0"/>
              <a:pPr/>
              <a:t>24</a:t>
            </a:fld>
            <a:endParaRPr lang="en-US"/>
          </a:p>
        </p:txBody>
      </p:sp>
    </p:spTree>
    <p:extLst>
      <p:ext uri="{BB962C8B-B14F-4D97-AF65-F5344CB8AC3E}">
        <p14:creationId xmlns:p14="http://schemas.microsoft.com/office/powerpoint/2010/main" val="1777840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51062"/>
          </a:xfrm>
        </p:spPr>
        <p:txBody>
          <a:bodyPr>
            <a:noAutofit/>
          </a:bodyPr>
          <a:lstStyle/>
          <a:p>
            <a:r>
              <a:rPr lang="en-US" sz="4400" dirty="0">
                <a:latin typeface="Calibri" panose="020F0502020204030204" pitchFamily="34" charset="0"/>
              </a:rPr>
              <a:t>Power and Performance  Management (Super-Threshold Region)</a:t>
            </a:r>
          </a:p>
        </p:txBody>
      </p:sp>
      <p:sp>
        <p:nvSpPr>
          <p:cNvPr id="5" name="Date Placeholder 4"/>
          <p:cNvSpPr>
            <a:spLocks noGrp="1"/>
          </p:cNvSpPr>
          <p:nvPr>
            <p:ph type="dt" sz="half" idx="10"/>
          </p:nvPr>
        </p:nvSpPr>
        <p:spPr/>
        <p:txBody>
          <a:bodyPr/>
          <a:lstStyle/>
          <a:p>
            <a:fld id="{4CE94AAD-92DD-1B48-A574-D069C8C52ABA}" type="datetime1">
              <a:rPr lang="en-US" smtClean="0"/>
              <a:t>6/28/2019</a:t>
            </a:fld>
            <a:endParaRPr lang="en-US"/>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1869" y="1557786"/>
            <a:ext cx="8140262" cy="5053745"/>
          </a:xfrm>
        </p:spPr>
      </p:pic>
      <p:sp>
        <p:nvSpPr>
          <p:cNvPr id="3" name="Slide Number Placeholder 2"/>
          <p:cNvSpPr>
            <a:spLocks noGrp="1"/>
          </p:cNvSpPr>
          <p:nvPr>
            <p:ph type="sldNum" sz="quarter" idx="12"/>
          </p:nvPr>
        </p:nvSpPr>
        <p:spPr/>
        <p:txBody>
          <a:bodyPr/>
          <a:lstStyle/>
          <a:p>
            <a:fld id="{DAF9EE7D-FB37-4E04-8982-7171E671F843}" type="slidenum">
              <a:rPr lang="en-US" smtClean="0"/>
              <a:pPr/>
              <a:t>25</a:t>
            </a:fld>
            <a:endParaRPr lang="en-US"/>
          </a:p>
        </p:txBody>
      </p:sp>
    </p:spTree>
    <p:extLst>
      <p:ext uri="{BB962C8B-B14F-4D97-AF65-F5344CB8AC3E}">
        <p14:creationId xmlns:p14="http://schemas.microsoft.com/office/powerpoint/2010/main" val="967570783"/>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6690" y="155448"/>
            <a:ext cx="8392510" cy="1252728"/>
          </a:xfrm>
        </p:spPr>
        <p:txBody>
          <a:bodyPr>
            <a:normAutofit fontScale="90000"/>
          </a:bodyPr>
          <a:lstStyle/>
          <a:p>
            <a:r>
              <a:rPr lang="en-US" sz="4800" dirty="0"/>
              <a:t>Optimum Voltage and Frequency </a:t>
            </a:r>
            <a:r>
              <a:rPr lang="en-US" sz="4800" dirty="0">
                <a:latin typeface="Calibri" panose="020F0502020204030204" pitchFamily="34" charset="0"/>
              </a:rPr>
              <a:t>(contd.)</a:t>
            </a:r>
            <a:endParaRPr lang="en-US" dirty="0"/>
          </a:p>
        </p:txBody>
      </p:sp>
      <p:sp>
        <p:nvSpPr>
          <p:cNvPr id="5" name="Date Placeholder 4"/>
          <p:cNvSpPr>
            <a:spLocks noGrp="1"/>
          </p:cNvSpPr>
          <p:nvPr>
            <p:ph type="dt" sz="half" idx="10"/>
          </p:nvPr>
        </p:nvSpPr>
        <p:spPr/>
        <p:txBody>
          <a:bodyPr/>
          <a:lstStyle/>
          <a:p>
            <a:fld id="{58EB18BC-5714-4B4C-979D-A6521F58B292}" type="datetime1">
              <a:rPr lang="en-US" smtClean="0"/>
              <a:t>6/28/2019</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323814425"/>
              </p:ext>
            </p:extLst>
          </p:nvPr>
        </p:nvGraphicFramePr>
        <p:xfrm>
          <a:off x="446690" y="1640901"/>
          <a:ext cx="7935310" cy="4836100"/>
        </p:xfrm>
        <a:graphic>
          <a:graphicData uri="http://schemas.openxmlformats.org/drawingml/2006/table">
            <a:tbl>
              <a:tblPr>
                <a:tableStyleId>{BC89EF96-8CEA-46FF-86C4-4CE0E7609802}</a:tableStyleId>
              </a:tblPr>
              <a:tblGrid>
                <a:gridCol w="1461120">
                  <a:extLst>
                    <a:ext uri="{9D8B030D-6E8A-4147-A177-3AD203B41FA5}">
                      <a16:colId xmlns:a16="http://schemas.microsoft.com/office/drawing/2014/main" val="1990370030"/>
                    </a:ext>
                  </a:extLst>
                </a:gridCol>
                <a:gridCol w="1825990">
                  <a:extLst>
                    <a:ext uri="{9D8B030D-6E8A-4147-A177-3AD203B41FA5}">
                      <a16:colId xmlns:a16="http://schemas.microsoft.com/office/drawing/2014/main" val="1057150598"/>
                    </a:ext>
                  </a:extLst>
                </a:gridCol>
                <a:gridCol w="1600200">
                  <a:extLst>
                    <a:ext uri="{9D8B030D-6E8A-4147-A177-3AD203B41FA5}">
                      <a16:colId xmlns:a16="http://schemas.microsoft.com/office/drawing/2014/main" val="2219081650"/>
                    </a:ext>
                  </a:extLst>
                </a:gridCol>
                <a:gridCol w="1600200">
                  <a:extLst>
                    <a:ext uri="{9D8B030D-6E8A-4147-A177-3AD203B41FA5}">
                      <a16:colId xmlns:a16="http://schemas.microsoft.com/office/drawing/2014/main" val="3376286070"/>
                    </a:ext>
                  </a:extLst>
                </a:gridCol>
                <a:gridCol w="1447800">
                  <a:extLst>
                    <a:ext uri="{9D8B030D-6E8A-4147-A177-3AD203B41FA5}">
                      <a16:colId xmlns:a16="http://schemas.microsoft.com/office/drawing/2014/main" val="2671608422"/>
                    </a:ext>
                  </a:extLst>
                </a:gridCol>
              </a:tblGrid>
              <a:tr h="737927">
                <a:tc rowSpan="2">
                  <a:txBody>
                    <a:bodyPr/>
                    <a:lstStyle/>
                    <a:p>
                      <a:pPr algn="ctr" fontAlgn="ctr"/>
                      <a:r>
                        <a:rPr lang="en-US" sz="2000" b="1" u="none" strike="noStrike" dirty="0">
                          <a:effectLst/>
                          <a:latin typeface="Calibri" panose="020F0502020204030204" pitchFamily="34" charset="0"/>
                        </a:rPr>
                        <a:t>Voltage V</a:t>
                      </a:r>
                      <a:r>
                        <a:rPr lang="en-US" sz="2000" b="1" u="none" strike="noStrike" baseline="-25000" dirty="0">
                          <a:effectLst/>
                          <a:latin typeface="Calibri" panose="020F0502020204030204" pitchFamily="34" charset="0"/>
                        </a:rPr>
                        <a:t>dd</a:t>
                      </a:r>
                      <a:r>
                        <a:rPr lang="en-US" sz="2000" b="1" u="none" strike="noStrike" dirty="0">
                          <a:effectLst/>
                          <a:latin typeface="Calibri" panose="020F0502020204030204" pitchFamily="34" charset="0"/>
                        </a:rPr>
                        <a:t> (Volts)</a:t>
                      </a:r>
                      <a:endParaRPr lang="en-US" sz="2000" b="1"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en-US" sz="2000" b="1" u="none" strike="noStrike" dirty="0">
                          <a:effectLst/>
                          <a:latin typeface="Calibri" panose="020F0502020204030204" pitchFamily="34" charset="0"/>
                        </a:rPr>
                        <a:t>Clock Frequencies (MHz)</a:t>
                      </a:r>
                      <a:endParaRPr lang="en-US" sz="2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en-US" sz="2000" b="1" u="none" strike="noStrike" dirty="0">
                          <a:effectLst/>
                          <a:latin typeface="Calibri" panose="020F0502020204030204" pitchFamily="34" charset="0"/>
                        </a:rPr>
                        <a:t>Cycle </a:t>
                      </a:r>
                      <a:r>
                        <a:rPr lang="en-US" sz="2000" b="1" u="none" strike="noStrike" dirty="0" smtClean="0">
                          <a:effectLst/>
                          <a:latin typeface="Calibri" panose="020F0502020204030204" pitchFamily="34" charset="0"/>
                        </a:rPr>
                        <a:t>Efficiency                   </a:t>
                      </a:r>
                      <a:r>
                        <a:rPr lang="en-US" sz="2000" b="1" u="none" strike="noStrike" dirty="0">
                          <a:effectLst/>
                          <a:latin typeface="Calibri" panose="020F0502020204030204" pitchFamily="34" charset="0"/>
                        </a:rPr>
                        <a:t>(10</a:t>
                      </a:r>
                      <a:r>
                        <a:rPr lang="en-US" sz="2000" b="1" u="none" strike="noStrike" baseline="30000" dirty="0">
                          <a:effectLst/>
                          <a:latin typeface="Calibri" panose="020F0502020204030204" pitchFamily="34" charset="0"/>
                        </a:rPr>
                        <a:t>6</a:t>
                      </a:r>
                      <a:r>
                        <a:rPr lang="en-US" sz="2000" b="1" u="none" strike="noStrike" dirty="0">
                          <a:effectLst/>
                          <a:latin typeface="Calibri" panose="020F0502020204030204" pitchFamily="34" charset="0"/>
                        </a:rPr>
                        <a:t> cycles/J)</a:t>
                      </a:r>
                      <a:endParaRPr lang="en-US" sz="2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031351595"/>
                  </a:ext>
                </a:extLst>
              </a:tr>
              <a:tr h="953693">
                <a:tc vMerge="1">
                  <a:txBody>
                    <a:bodyPr/>
                    <a:lstStyle/>
                    <a:p>
                      <a:endParaRPr lang="en-US"/>
                    </a:p>
                  </a:txBody>
                  <a:tcPr/>
                </a:tc>
                <a:tc>
                  <a:txBody>
                    <a:bodyPr/>
                    <a:lstStyle/>
                    <a:p>
                      <a:pPr algn="ctr" fontAlgn="ctr"/>
                      <a:r>
                        <a:rPr lang="en-US" sz="2000" b="1" u="none" strike="noStrike" dirty="0">
                          <a:effectLst/>
                          <a:latin typeface="Calibri" panose="020F0502020204030204" pitchFamily="34" charset="0"/>
                        </a:rPr>
                        <a:t>Structure Constrained    (</a:t>
                      </a:r>
                      <a:r>
                        <a:rPr lang="en-US" sz="2000" b="1" u="none" strike="noStrike" dirty="0" err="1">
                          <a:effectLst/>
                          <a:latin typeface="Calibri" panose="020F0502020204030204" pitchFamily="34" charset="0"/>
                        </a:rPr>
                        <a:t>f</a:t>
                      </a:r>
                      <a:r>
                        <a:rPr lang="en-US" sz="2000" b="1" u="none" strike="noStrike" baseline="-25000" dirty="0" err="1">
                          <a:effectLst/>
                          <a:latin typeface="Calibri" panose="020F0502020204030204" pitchFamily="34" charset="0"/>
                        </a:rPr>
                        <a:t>max</a:t>
                      </a:r>
                      <a:r>
                        <a:rPr lang="en-US" sz="2000" b="1" u="none" strike="noStrike" dirty="0">
                          <a:effectLst/>
                          <a:latin typeface="Calibri" panose="020F0502020204030204" pitchFamily="34" charset="0"/>
                        </a:rPr>
                        <a:t>)</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effectLst/>
                          <a:latin typeface="Calibri" panose="020F0502020204030204" pitchFamily="34" charset="0"/>
                        </a:rPr>
                        <a:t>Power   Constrained      (</a:t>
                      </a:r>
                      <a:r>
                        <a:rPr lang="en-US" sz="2000" b="1" u="none" strike="noStrike" dirty="0" err="1">
                          <a:effectLst/>
                          <a:latin typeface="Calibri" panose="020F0502020204030204" pitchFamily="34" charset="0"/>
                        </a:rPr>
                        <a:t>f</a:t>
                      </a:r>
                      <a:r>
                        <a:rPr lang="en-US" sz="2000" b="1" u="none" strike="noStrike" baseline="-25000" dirty="0" err="1">
                          <a:effectLst/>
                          <a:latin typeface="Calibri" panose="020F0502020204030204" pitchFamily="34" charset="0"/>
                        </a:rPr>
                        <a:t>TDP</a:t>
                      </a:r>
                      <a:r>
                        <a:rPr lang="en-US" sz="2000" b="1" u="none" strike="noStrike" dirty="0">
                          <a:effectLst/>
                          <a:latin typeface="Calibri" panose="020F0502020204030204" pitchFamily="34" charset="0"/>
                        </a:rPr>
                        <a:t>) </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effectLst/>
                          <a:latin typeface="Calibri" panose="020F0502020204030204" pitchFamily="34" charset="0"/>
                        </a:rPr>
                        <a:t>Peak </a:t>
                      </a:r>
                      <a:r>
                        <a:rPr lang="el-GR" sz="2000" b="1" u="none" strike="noStrike" dirty="0">
                          <a:effectLst/>
                          <a:latin typeface="Calibri" panose="020F0502020204030204" pitchFamily="34" charset="0"/>
                        </a:rPr>
                        <a:t>η</a:t>
                      </a:r>
                      <a:r>
                        <a:rPr lang="el-GR" sz="2000" b="1" u="none" strike="noStrike" baseline="-25000" dirty="0">
                          <a:effectLst/>
                          <a:latin typeface="Calibri" panose="020F0502020204030204" pitchFamily="34" charset="0"/>
                        </a:rPr>
                        <a:t>0</a:t>
                      </a:r>
                      <a:r>
                        <a:rPr lang="el-GR" sz="2000" b="1" u="none" strike="noStrike" dirty="0">
                          <a:effectLst/>
                          <a:latin typeface="Calibri" panose="020F0502020204030204" pitchFamily="34" charset="0"/>
                        </a:rPr>
                        <a:t> </a:t>
                      </a:r>
                      <a:r>
                        <a:rPr lang="en-US" sz="2000" b="1" u="none" strike="noStrike" dirty="0">
                          <a:effectLst/>
                          <a:latin typeface="Calibri" panose="020F0502020204030204" pitchFamily="34" charset="0"/>
                        </a:rPr>
                        <a:t>at </a:t>
                      </a:r>
                      <a:r>
                        <a:rPr lang="en-US" sz="2000" b="1" u="none" strike="noStrike" dirty="0" err="1">
                          <a:effectLst/>
                          <a:latin typeface="Calibri" panose="020F0502020204030204" pitchFamily="34" charset="0"/>
                        </a:rPr>
                        <a:t>fmax</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l-GR" sz="2000" b="1" u="none" strike="noStrike" dirty="0">
                          <a:effectLst/>
                          <a:latin typeface="Calibri" panose="020F0502020204030204" pitchFamily="34" charset="0"/>
                        </a:rPr>
                        <a:t> η</a:t>
                      </a:r>
                      <a:r>
                        <a:rPr lang="en-US" sz="2000" b="1" u="none" strike="noStrike" baseline="-25000" dirty="0">
                          <a:effectLst/>
                          <a:latin typeface="Calibri" panose="020F0502020204030204" pitchFamily="34" charset="0"/>
                        </a:rPr>
                        <a:t>TDP</a:t>
                      </a:r>
                      <a:r>
                        <a:rPr lang="en-US" sz="2000" b="1" u="none" strike="noStrike" dirty="0">
                          <a:effectLst/>
                          <a:latin typeface="Calibri" panose="020F0502020204030204" pitchFamily="34" charset="0"/>
                        </a:rPr>
                        <a:t> at </a:t>
                      </a:r>
                      <a:r>
                        <a:rPr lang="en-US" sz="2000" b="1" u="none" strike="noStrike" dirty="0" err="1">
                          <a:effectLst/>
                          <a:latin typeface="Calibri" panose="020F0502020204030204" pitchFamily="34" charset="0"/>
                        </a:rPr>
                        <a:t>f</a:t>
                      </a:r>
                      <a:r>
                        <a:rPr lang="en-US" sz="2000" b="1" u="none" strike="noStrike" baseline="-25000" dirty="0" err="1">
                          <a:effectLst/>
                          <a:latin typeface="Calibri" panose="020F0502020204030204" pitchFamily="34" charset="0"/>
                        </a:rPr>
                        <a:t>TDP</a:t>
                      </a:r>
                      <a:endParaRPr lang="en-US"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04292350"/>
                  </a:ext>
                </a:extLst>
              </a:tr>
              <a:tr h="314448">
                <a:tc>
                  <a:txBody>
                    <a:bodyPr/>
                    <a:lstStyle/>
                    <a:p>
                      <a:pPr algn="ctr" fontAlgn="ctr"/>
                      <a:r>
                        <a:rPr lang="en-US" sz="2000" b="1" u="none" strike="noStrike" dirty="0">
                          <a:effectLst/>
                          <a:latin typeface="Calibri" panose="020F0502020204030204" pitchFamily="34" charset="0"/>
                        </a:rPr>
                        <a:t>1.3</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effectLst/>
                          <a:latin typeface="Calibri" panose="020F0502020204030204" pitchFamily="34" charset="0"/>
                        </a:rPr>
                        <a:t>5486</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effectLst/>
                          <a:latin typeface="Calibri" panose="020F0502020204030204" pitchFamily="34" charset="0"/>
                        </a:rPr>
                        <a:t>2243</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effectLst/>
                          <a:latin typeface="Calibri" panose="020F0502020204030204" pitchFamily="34" charset="0"/>
                        </a:rPr>
                        <a:t>31.09</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effectLst/>
                          <a:latin typeface="Calibri" panose="020F0502020204030204" pitchFamily="34" charset="0"/>
                        </a:rPr>
                        <a:t>23.57</a:t>
                      </a:r>
                      <a:endParaRPr lang="en-US"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12008643"/>
                  </a:ext>
                </a:extLst>
              </a:tr>
              <a:tr h="314448">
                <a:tc>
                  <a:txBody>
                    <a:bodyPr/>
                    <a:lstStyle/>
                    <a:p>
                      <a:pPr algn="ctr" fontAlgn="ctr"/>
                      <a:r>
                        <a:rPr lang="en-US" sz="2000" b="1" u="none" strike="noStrike" dirty="0">
                          <a:effectLst/>
                          <a:latin typeface="Calibri" panose="020F0502020204030204" pitchFamily="34" charset="0"/>
                        </a:rPr>
                        <a:t>1.25</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effectLst/>
                          <a:latin typeface="Calibri" panose="020F0502020204030204" pitchFamily="34" charset="0"/>
                        </a:rPr>
                        <a:t>5257</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effectLst/>
                          <a:latin typeface="Calibri" panose="020F0502020204030204" pitchFamily="34" charset="0"/>
                        </a:rPr>
                        <a:t>2761</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effectLst/>
                          <a:latin typeface="Calibri" panose="020F0502020204030204" pitchFamily="34" charset="0"/>
                        </a:rPr>
                        <a:t>34.22</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effectLst/>
                          <a:latin typeface="Calibri" panose="020F0502020204030204" pitchFamily="34" charset="0"/>
                        </a:rPr>
                        <a:t>29.04</a:t>
                      </a:r>
                      <a:endParaRPr lang="en-US" sz="20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23882521"/>
                  </a:ext>
                </a:extLst>
              </a:tr>
              <a:tr h="314448">
                <a:tc>
                  <a:txBody>
                    <a:bodyPr/>
                    <a:lstStyle/>
                    <a:p>
                      <a:pPr algn="ctr" fontAlgn="ctr"/>
                      <a:r>
                        <a:rPr lang="en-US" sz="2000" b="1" u="none" strike="noStrike">
                          <a:effectLst/>
                          <a:latin typeface="Calibri" panose="020F0502020204030204" pitchFamily="34" charset="0"/>
                        </a:rPr>
                        <a:t>1.2</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effectLst/>
                          <a:latin typeface="Calibri" panose="020F0502020204030204" pitchFamily="34" charset="0"/>
                        </a:rPr>
                        <a:t>5010</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effectLst/>
                          <a:latin typeface="Calibri" panose="020F0502020204030204" pitchFamily="34" charset="0"/>
                        </a:rPr>
                        <a:t>3300</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effectLst/>
                          <a:latin typeface="Calibri" panose="020F0502020204030204" pitchFamily="34" charset="0"/>
                        </a:rPr>
                        <a:t>38.01</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effectLst/>
                          <a:latin typeface="Calibri" panose="020F0502020204030204" pitchFamily="34" charset="0"/>
                        </a:rPr>
                        <a:t>34.74</a:t>
                      </a:r>
                      <a:endParaRPr lang="en-US" sz="20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59315711"/>
                  </a:ext>
                </a:extLst>
              </a:tr>
              <a:tr h="314448">
                <a:tc>
                  <a:txBody>
                    <a:bodyPr/>
                    <a:lstStyle/>
                    <a:p>
                      <a:pPr algn="ctr" fontAlgn="ctr"/>
                      <a:r>
                        <a:rPr lang="en-US" sz="2000" b="1" u="none" strike="noStrike">
                          <a:effectLst/>
                          <a:latin typeface="Calibri" panose="020F0502020204030204" pitchFamily="34" charset="0"/>
                        </a:rPr>
                        <a:t>1.15</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effectLst/>
                          <a:latin typeface="Calibri" panose="020F0502020204030204" pitchFamily="34" charset="0"/>
                        </a:rPr>
                        <a:t>4740</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effectLst/>
                          <a:latin typeface="Calibri" panose="020F0502020204030204" pitchFamily="34" charset="0"/>
                        </a:rPr>
                        <a:t>4040</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effectLst/>
                          <a:latin typeface="Calibri" panose="020F0502020204030204" pitchFamily="34" charset="0"/>
                        </a:rPr>
                        <a:t>43.63</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effectLst/>
                          <a:latin typeface="Calibri" panose="020F0502020204030204" pitchFamily="34" charset="0"/>
                        </a:rPr>
                        <a:t>42.52</a:t>
                      </a:r>
                      <a:endParaRPr lang="en-US" sz="20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1581866"/>
                  </a:ext>
                </a:extLst>
              </a:tr>
              <a:tr h="314448">
                <a:tc>
                  <a:txBody>
                    <a:bodyPr/>
                    <a:lstStyle/>
                    <a:p>
                      <a:pPr algn="ctr" fontAlgn="ctr"/>
                      <a:r>
                        <a:rPr lang="en-US" sz="2000" b="1" u="none" strike="noStrike" dirty="0">
                          <a:effectLst/>
                          <a:latin typeface="Calibri" panose="020F0502020204030204" pitchFamily="34" charset="0"/>
                        </a:rPr>
                        <a:t>1.112</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effectLst/>
                          <a:latin typeface="Calibri" panose="020F0502020204030204" pitchFamily="34" charset="0"/>
                        </a:rPr>
                        <a:t>4531</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effectLst/>
                          <a:latin typeface="Calibri" panose="020F0502020204030204" pitchFamily="34" charset="0"/>
                        </a:rPr>
                        <a:t>4531</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effectLst/>
                          <a:latin typeface="Calibri" panose="020F0502020204030204" pitchFamily="34" charset="0"/>
                        </a:rPr>
                        <a:t>47.91</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effectLst/>
                          <a:latin typeface="Calibri" panose="020F0502020204030204" pitchFamily="34" charset="0"/>
                        </a:rPr>
                        <a:t>47.91</a:t>
                      </a:r>
                      <a:endParaRPr lang="en-US" sz="20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8080142"/>
                  </a:ext>
                </a:extLst>
              </a:tr>
              <a:tr h="314448">
                <a:tc>
                  <a:txBody>
                    <a:bodyPr/>
                    <a:lstStyle/>
                    <a:p>
                      <a:pPr algn="ctr" fontAlgn="ctr"/>
                      <a:r>
                        <a:rPr lang="en-US" sz="2000" b="1" u="none" strike="noStrike">
                          <a:effectLst/>
                          <a:latin typeface="Calibri" panose="020F0502020204030204" pitchFamily="34" charset="0"/>
                        </a:rPr>
                        <a:t>1.1</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effectLst/>
                          <a:latin typeface="Calibri" panose="020F0502020204030204" pitchFamily="34" charset="0"/>
                        </a:rPr>
                        <a:t>4460</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effectLst/>
                          <a:latin typeface="Calibri" panose="020F0502020204030204" pitchFamily="34" charset="0"/>
                        </a:rPr>
                        <a:t>4750</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effectLst/>
                          <a:latin typeface="Calibri" panose="020F0502020204030204" pitchFamily="34" charset="0"/>
                        </a:rPr>
                        <a:t>49.6</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effectLst/>
                          <a:latin typeface="Calibri" panose="020F0502020204030204" pitchFamily="34" charset="0"/>
                        </a:rPr>
                        <a:t>49.98</a:t>
                      </a:r>
                      <a:endParaRPr lang="en-US" sz="20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6823301"/>
                  </a:ext>
                </a:extLst>
              </a:tr>
              <a:tr h="314448">
                <a:tc>
                  <a:txBody>
                    <a:bodyPr/>
                    <a:lstStyle/>
                    <a:p>
                      <a:pPr algn="ctr" fontAlgn="ctr"/>
                      <a:r>
                        <a:rPr lang="en-US" sz="2000" b="1" u="none" strike="noStrike">
                          <a:effectLst/>
                          <a:latin typeface="Calibri" panose="020F0502020204030204" pitchFamily="34" charset="0"/>
                        </a:rPr>
                        <a:t>1.05</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effectLst/>
                          <a:latin typeface="Calibri" panose="020F0502020204030204" pitchFamily="34" charset="0"/>
                        </a:rPr>
                        <a:t>4160</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effectLst/>
                          <a:latin typeface="Calibri" panose="020F0502020204030204" pitchFamily="34" charset="0"/>
                        </a:rPr>
                        <a:t>5520</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effectLst/>
                          <a:latin typeface="Calibri" panose="020F0502020204030204" pitchFamily="34" charset="0"/>
                        </a:rPr>
                        <a:t>56.61</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effectLst/>
                          <a:latin typeface="Calibri" panose="020F0502020204030204" pitchFamily="34" charset="0"/>
                        </a:rPr>
                        <a:t>58.11</a:t>
                      </a:r>
                      <a:endParaRPr lang="en-US" sz="20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92737711"/>
                  </a:ext>
                </a:extLst>
              </a:tr>
              <a:tr h="314448">
                <a:tc>
                  <a:txBody>
                    <a:bodyPr/>
                    <a:lstStyle/>
                    <a:p>
                      <a:pPr algn="ctr" fontAlgn="ctr"/>
                      <a:r>
                        <a:rPr lang="en-US" sz="2000" b="1" u="none" strike="noStrike">
                          <a:effectLst/>
                          <a:latin typeface="Calibri" panose="020F0502020204030204" pitchFamily="34" charset="0"/>
                        </a:rPr>
                        <a:t>1</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effectLst/>
                          <a:latin typeface="Calibri" panose="020F0502020204030204" pitchFamily="34" charset="0"/>
                        </a:rPr>
                        <a:t>3840</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effectLst/>
                          <a:latin typeface="Calibri" panose="020F0502020204030204" pitchFamily="34" charset="0"/>
                        </a:rPr>
                        <a:t>6270</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effectLst/>
                          <a:latin typeface="Calibri" panose="020F0502020204030204" pitchFamily="34" charset="0"/>
                        </a:rPr>
                        <a:t>63.76</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effectLst/>
                          <a:latin typeface="Calibri" panose="020F0502020204030204" pitchFamily="34" charset="0"/>
                        </a:rPr>
                        <a:t>66.02</a:t>
                      </a:r>
                      <a:endParaRPr lang="en-US" sz="20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07017710"/>
                  </a:ext>
                </a:extLst>
              </a:tr>
              <a:tr h="314448">
                <a:tc>
                  <a:txBody>
                    <a:bodyPr/>
                    <a:lstStyle/>
                    <a:p>
                      <a:pPr algn="ctr" fontAlgn="ctr"/>
                      <a:r>
                        <a:rPr lang="en-US" sz="2000" b="1" u="none" strike="noStrike">
                          <a:effectLst/>
                          <a:latin typeface="Calibri" panose="020F0502020204030204" pitchFamily="34" charset="0"/>
                        </a:rPr>
                        <a:t>0.95</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effectLst/>
                          <a:latin typeface="Calibri" panose="020F0502020204030204" pitchFamily="34" charset="0"/>
                        </a:rPr>
                        <a:t>3500</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effectLst/>
                          <a:latin typeface="Calibri" panose="020F0502020204030204" pitchFamily="34" charset="0"/>
                        </a:rPr>
                        <a:t>7210</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effectLst/>
                          <a:latin typeface="Calibri" panose="020F0502020204030204" pitchFamily="34" charset="0"/>
                        </a:rPr>
                        <a:t>72.85</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effectLst/>
                          <a:latin typeface="Calibri" panose="020F0502020204030204" pitchFamily="34" charset="0"/>
                        </a:rPr>
                        <a:t>75.87</a:t>
                      </a:r>
                      <a:endParaRPr lang="en-US"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00315116"/>
                  </a:ext>
                </a:extLst>
              </a:tr>
              <a:tr h="314448">
                <a:tc>
                  <a:txBody>
                    <a:bodyPr/>
                    <a:lstStyle/>
                    <a:p>
                      <a:pPr algn="ctr" fontAlgn="ctr"/>
                      <a:r>
                        <a:rPr lang="en-US" sz="2000" b="1" u="none" strike="noStrike">
                          <a:effectLst/>
                          <a:latin typeface="Calibri" panose="020F0502020204030204" pitchFamily="34" charset="0"/>
                        </a:rPr>
                        <a:t>0.9</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effectLst/>
                          <a:latin typeface="Calibri" panose="020F0502020204030204" pitchFamily="34" charset="0"/>
                        </a:rPr>
                        <a:t>3150</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effectLst/>
                          <a:latin typeface="Calibri" panose="020F0502020204030204" pitchFamily="34" charset="0"/>
                        </a:rPr>
                        <a:t>8280</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effectLst/>
                          <a:latin typeface="Calibri" panose="020F0502020204030204" pitchFamily="34" charset="0"/>
                        </a:rPr>
                        <a:t>83.37</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effectLst/>
                          <a:latin typeface="Calibri" panose="020F0502020204030204" pitchFamily="34" charset="0"/>
                        </a:rPr>
                        <a:t>87.11</a:t>
                      </a:r>
                      <a:endParaRPr lang="en-US"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79004566"/>
                  </a:ext>
                </a:extLst>
              </a:tr>
            </a:tbl>
          </a:graphicData>
        </a:graphic>
      </p:graphicFrame>
      <p:sp>
        <p:nvSpPr>
          <p:cNvPr id="9" name="Rectangle 8"/>
          <p:cNvSpPr/>
          <p:nvPr/>
        </p:nvSpPr>
        <p:spPr>
          <a:xfrm>
            <a:off x="446690" y="4572000"/>
            <a:ext cx="7935310" cy="347472"/>
          </a:xfrm>
          <a:prstGeom prst="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DAF9EE7D-FB37-4E04-8982-7171E671F843}" type="slidenum">
              <a:rPr lang="en-US" smtClean="0"/>
              <a:pPr/>
              <a:t>26</a:t>
            </a:fld>
            <a:endParaRPr lang="en-US"/>
          </a:p>
        </p:txBody>
      </p:sp>
    </p:spTree>
    <p:extLst>
      <p:ext uri="{BB962C8B-B14F-4D97-AF65-F5344CB8AC3E}">
        <p14:creationId xmlns:p14="http://schemas.microsoft.com/office/powerpoint/2010/main" val="2354613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0" y="51996"/>
            <a:ext cx="9122900" cy="1404769"/>
          </a:xfrm>
        </p:spPr>
        <p:txBody>
          <a:bodyPr>
            <a:noAutofit/>
          </a:bodyPr>
          <a:lstStyle/>
          <a:p>
            <a:r>
              <a:rPr lang="en-US" sz="4400" dirty="0" smtClean="0"/>
              <a:t>Managing </a:t>
            </a:r>
            <a:r>
              <a:rPr lang="en-US" sz="4400" dirty="0"/>
              <a:t>P</a:t>
            </a:r>
            <a:r>
              <a:rPr lang="en-US" sz="4400" dirty="0" smtClean="0"/>
              <a:t>rocessor </a:t>
            </a:r>
            <a:r>
              <a:rPr lang="en-US" sz="4400" dirty="0"/>
              <a:t>O</a:t>
            </a:r>
            <a:r>
              <a:rPr lang="en-US" sz="4400" dirty="0" smtClean="0"/>
              <a:t>peration </a:t>
            </a:r>
            <a:r>
              <a:rPr lang="en-US" sz="4400" dirty="0"/>
              <a:t>for Time and Energy</a:t>
            </a:r>
            <a:endParaRPr lang="en-US" sz="4400" dirty="0">
              <a:latin typeface="Calibri" panose="020F0502020204030204" pitchFamily="34" charset="0"/>
            </a:endParaRPr>
          </a:p>
        </p:txBody>
      </p:sp>
      <mc:AlternateContent xmlns:mc="http://schemas.openxmlformats.org/markup-compatibility/2006">
        <mc:Choice xmlns:a14="http://schemas.microsoft.com/office/drawing/2010/main" Requires="a14">
          <p:graphicFrame>
            <p:nvGraphicFramePr>
              <p:cNvPr id="17" name="Table 16"/>
              <p:cNvGraphicFramePr>
                <a:graphicFrameLocks noGrp="1"/>
              </p:cNvGraphicFramePr>
              <p:nvPr>
                <p:extLst>
                  <p:ext uri="{D42A27DB-BD31-4B8C-83A1-F6EECF244321}">
                    <p14:modId xmlns:p14="http://schemas.microsoft.com/office/powerpoint/2010/main" val="3903839851"/>
                  </p:ext>
                </p:extLst>
              </p:nvPr>
            </p:nvGraphicFramePr>
            <p:xfrm>
              <a:off x="24319" y="1511920"/>
              <a:ext cx="9122899" cy="5066045"/>
            </p:xfrm>
            <a:graphic>
              <a:graphicData uri="http://schemas.openxmlformats.org/drawingml/2006/table">
                <a:tbl>
                  <a:tblPr>
                    <a:tableStyleId>{BC89EF96-8CEA-46FF-86C4-4CE0E7609802}</a:tableStyleId>
                  </a:tblPr>
                  <a:tblGrid>
                    <a:gridCol w="1807698">
                      <a:extLst>
                        <a:ext uri="{9D8B030D-6E8A-4147-A177-3AD203B41FA5}">
                          <a16:colId xmlns:a16="http://schemas.microsoft.com/office/drawing/2014/main" val="2223019574"/>
                        </a:ext>
                      </a:extLst>
                    </a:gridCol>
                    <a:gridCol w="838200">
                      <a:extLst>
                        <a:ext uri="{9D8B030D-6E8A-4147-A177-3AD203B41FA5}">
                          <a16:colId xmlns:a16="http://schemas.microsoft.com/office/drawing/2014/main" val="661698660"/>
                        </a:ext>
                      </a:extLst>
                    </a:gridCol>
                    <a:gridCol w="1143003">
                      <a:extLst>
                        <a:ext uri="{9D8B030D-6E8A-4147-A177-3AD203B41FA5}">
                          <a16:colId xmlns:a16="http://schemas.microsoft.com/office/drawing/2014/main" val="803937990"/>
                        </a:ext>
                      </a:extLst>
                    </a:gridCol>
                    <a:gridCol w="1219199">
                      <a:extLst>
                        <a:ext uri="{9D8B030D-6E8A-4147-A177-3AD203B41FA5}">
                          <a16:colId xmlns:a16="http://schemas.microsoft.com/office/drawing/2014/main" val="1552171353"/>
                        </a:ext>
                      </a:extLst>
                    </a:gridCol>
                    <a:gridCol w="1295400">
                      <a:extLst>
                        <a:ext uri="{9D8B030D-6E8A-4147-A177-3AD203B41FA5}">
                          <a16:colId xmlns:a16="http://schemas.microsoft.com/office/drawing/2014/main" val="1079064526"/>
                        </a:ext>
                      </a:extLst>
                    </a:gridCol>
                    <a:gridCol w="1523999">
                      <a:extLst>
                        <a:ext uri="{9D8B030D-6E8A-4147-A177-3AD203B41FA5}">
                          <a16:colId xmlns:a16="http://schemas.microsoft.com/office/drawing/2014/main" val="1149711897"/>
                        </a:ext>
                      </a:extLst>
                    </a:gridCol>
                    <a:gridCol w="1295400">
                      <a:extLst>
                        <a:ext uri="{9D8B030D-6E8A-4147-A177-3AD203B41FA5}">
                          <a16:colId xmlns:a16="http://schemas.microsoft.com/office/drawing/2014/main" val="584936733"/>
                        </a:ext>
                      </a:extLst>
                    </a:gridCol>
                  </a:tblGrid>
                  <a:tr h="270426">
                    <a:tc gridSpan="7">
                      <a:txBody>
                        <a:bodyPr/>
                        <a:lstStyle/>
                        <a:p>
                          <a:pPr algn="ctr" fontAlgn="ctr"/>
                          <a:r>
                            <a:rPr lang="en-US" sz="1800" b="1" i="1" u="none" strike="noStrike" dirty="0">
                              <a:effectLst/>
                              <a:latin typeface="Calibri" panose="020F0502020204030204" pitchFamily="34" charset="0"/>
                            </a:rPr>
                            <a:t>TIME AND ENERGY FOR A PROGRAM </a:t>
                          </a:r>
                          <a:r>
                            <a:rPr lang="en-US" sz="1800" b="1" i="1" u="none" strike="noStrike" dirty="0" smtClean="0">
                              <a:effectLst/>
                              <a:latin typeface="Calibri" panose="020F0502020204030204" pitchFamily="34" charset="0"/>
                            </a:rPr>
                            <a:t>USING C</a:t>
                          </a:r>
                          <a:r>
                            <a:rPr lang="en-US" sz="1800" b="1" u="none" strike="noStrike" baseline="0" dirty="0" smtClean="0">
                              <a:effectLst/>
                              <a:latin typeface="Calibri" panose="020F0502020204030204" pitchFamily="34" charset="0"/>
                            </a:rPr>
                            <a:t> </a:t>
                          </a:r>
                          <a:r>
                            <a:rPr lang="en-US" sz="1800" b="1" u="none" strike="noStrike" dirty="0" smtClean="0">
                              <a:effectLst/>
                              <a:latin typeface="Calibri" panose="020F0502020204030204" pitchFamily="34" charset="0"/>
                            </a:rPr>
                            <a:t>= </a:t>
                          </a:r>
                          <a:r>
                            <a:rPr lang="en-US" sz="1800" b="1" u="none" strike="noStrike" dirty="0">
                              <a:effectLst/>
                              <a:latin typeface="Calibri" panose="020F0502020204030204" pitchFamily="34" charset="0"/>
                            </a:rPr>
                            <a:t>2 </a:t>
                          </a:r>
                          <a:r>
                            <a:rPr lang="en-US" sz="1800" b="1" i="1" u="none" strike="noStrike" dirty="0">
                              <a:effectLst/>
                              <a:latin typeface="Calibri" panose="020F0502020204030204" pitchFamily="34" charset="0"/>
                            </a:rPr>
                            <a:t>BILLION CLOCK CYCLES</a:t>
                          </a:r>
                          <a:endParaRPr lang="en-US" sz="1800" b="1" i="1"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7446032"/>
                      </a:ext>
                    </a:extLst>
                  </a:tr>
                  <a:tr h="1316355">
                    <a:tc>
                      <a:txBody>
                        <a:bodyPr/>
                        <a:lstStyle/>
                        <a:p>
                          <a:pPr algn="ctr" fontAlgn="ctr"/>
                          <a:r>
                            <a:rPr lang="en-US" sz="1800" b="1" u="none" strike="noStrike" dirty="0">
                              <a:effectLst/>
                              <a:latin typeface="Calibri" panose="020F0502020204030204" pitchFamily="34" charset="0"/>
                            </a:rPr>
                            <a:t>Operating </a:t>
                          </a:r>
                        </a:p>
                        <a:p>
                          <a:pPr algn="ctr" fontAlgn="ctr"/>
                          <a:r>
                            <a:rPr lang="en-US" sz="1800" b="1" u="none" strike="noStrike" dirty="0">
                              <a:effectLst/>
                              <a:latin typeface="Calibri" panose="020F0502020204030204" pitchFamily="34" charset="0"/>
                            </a:rPr>
                            <a:t>Modes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Voltage (volts)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 Clock Frequency   f (MHz)</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Cycle Efficiency       </a:t>
                          </a:r>
                          <a:r>
                            <a:rPr lang="el-GR" sz="1800" b="1" u="none" strike="noStrike" dirty="0">
                              <a:effectLst/>
                              <a:latin typeface="Calibri" panose="020F0502020204030204" pitchFamily="34" charset="0"/>
                            </a:rPr>
                            <a:t>η (10</a:t>
                          </a:r>
                          <a:r>
                            <a:rPr lang="el-GR" sz="1800" b="1" u="none" strike="noStrike" baseline="30000" dirty="0">
                              <a:effectLst/>
                              <a:latin typeface="Calibri" panose="020F0502020204030204" pitchFamily="34" charset="0"/>
                            </a:rPr>
                            <a:t>6</a:t>
                          </a:r>
                          <a:r>
                            <a:rPr lang="en-US" sz="1800" b="1" u="none" strike="noStrike" dirty="0">
                              <a:effectLst/>
                              <a:latin typeface="Calibri" panose="020F0502020204030204" pitchFamily="34" charset="0"/>
                            </a:rPr>
                            <a:t>cycles/J)</a:t>
                          </a:r>
                          <a:br>
                            <a:rPr lang="en-US" sz="1800" b="1" u="none" strike="noStrike" dirty="0">
                              <a:effectLst/>
                              <a:latin typeface="Calibri" panose="020F0502020204030204" pitchFamily="34" charset="0"/>
                            </a:rPr>
                          </a:b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 Power Consumption (Watts) </a:t>
                          </a:r>
                          <a14:m>
                            <m:oMath xmlns:m="http://schemas.openxmlformats.org/officeDocument/2006/math">
                              <m:f>
                                <m:fPr>
                                  <m:ctrlPr>
                                    <a:rPr lang="en-US" sz="2400" b="1" i="1" u="none" strike="noStrike" smtClean="0">
                                      <a:effectLst/>
                                      <a:latin typeface="Cambria Math" panose="02040503050406030204" pitchFamily="18" charset="0"/>
                                    </a:rPr>
                                  </m:ctrlPr>
                                </m:fPr>
                                <m:num>
                                  <m:r>
                                    <a:rPr lang="en-US" sz="2400" b="1" i="1" u="none" strike="noStrike" smtClean="0">
                                      <a:effectLst/>
                                      <a:latin typeface="Cambria Math" panose="02040503050406030204" pitchFamily="18" charset="0"/>
                                    </a:rPr>
                                    <m:t>𝒇</m:t>
                                  </m:r>
                                </m:num>
                                <m:den>
                                  <m:r>
                                    <m:rPr>
                                      <m:sty m:val="p"/>
                                    </m:rPr>
                                    <a:rPr lang="el-GR" sz="2400" b="1" i="1" u="none" strike="noStrike" smtClean="0">
                                      <a:effectLst/>
                                      <a:latin typeface="Cambria Math" panose="02040503050406030204" pitchFamily="18" charset="0"/>
                                    </a:rPr>
                                    <m:t>η</m:t>
                                  </m:r>
                                </m:den>
                              </m:f>
                            </m:oMath>
                          </a14:m>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Execution Time (seconds) </a:t>
                          </a:r>
                          <a14:m>
                            <m:oMath xmlns:m="http://schemas.openxmlformats.org/officeDocument/2006/math">
                              <m:f>
                                <m:fPr>
                                  <m:ctrlPr>
                                    <a:rPr lang="en-US" sz="2400" b="1" i="1" u="none" strike="noStrike" smtClean="0">
                                      <a:effectLst/>
                                      <a:latin typeface="Cambria Math" panose="02040503050406030204" pitchFamily="18" charset="0"/>
                                    </a:rPr>
                                  </m:ctrlPr>
                                </m:fPr>
                                <m:num>
                                  <m:r>
                                    <a:rPr lang="en-US" sz="2400" b="1" i="1" u="none" strike="noStrike" smtClean="0">
                                      <a:effectLst/>
                                      <a:latin typeface="Cambria Math" panose="02040503050406030204" pitchFamily="18" charset="0"/>
                                    </a:rPr>
                                    <m:t>𝑪</m:t>
                                  </m:r>
                                </m:num>
                                <m:den>
                                  <m:r>
                                    <a:rPr lang="en-US" sz="2400" b="1" i="1" u="none" strike="noStrike" smtClean="0">
                                      <a:effectLst/>
                                      <a:latin typeface="Cambria Math" panose="02040503050406030204" pitchFamily="18" charset="0"/>
                                    </a:rPr>
                                    <m:t>𝒇</m:t>
                                  </m:r>
                                </m:den>
                              </m:f>
                            </m:oMath>
                          </a14:m>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Total Energy (Joules) </a:t>
                          </a:r>
                          <a14:m>
                            <m:oMath xmlns:m="http://schemas.openxmlformats.org/officeDocument/2006/math">
                              <m:f>
                                <m:fPr>
                                  <m:ctrlPr>
                                    <a:rPr lang="en-US" sz="2400" b="1" i="1" u="none" strike="noStrike" smtClean="0">
                                      <a:effectLst/>
                                      <a:latin typeface="Cambria Math" panose="02040503050406030204" pitchFamily="18" charset="0"/>
                                    </a:rPr>
                                  </m:ctrlPr>
                                </m:fPr>
                                <m:num>
                                  <m:r>
                                    <a:rPr lang="en-US" sz="2400" b="1" i="1" u="none" strike="noStrike" smtClean="0">
                                      <a:effectLst/>
                                      <a:latin typeface="Cambria Math" panose="02040503050406030204" pitchFamily="18" charset="0"/>
                                    </a:rPr>
                                    <m:t>𝑪</m:t>
                                  </m:r>
                                </m:num>
                                <m:den>
                                  <m:r>
                                    <m:rPr>
                                      <m:sty m:val="p"/>
                                    </m:rPr>
                                    <a:rPr lang="el-GR" sz="2400" b="1" i="1" u="none" strike="noStrike" smtClean="0">
                                      <a:effectLst/>
                                      <a:latin typeface="Cambria Math" panose="02040503050406030204" pitchFamily="18" charset="0"/>
                                    </a:rPr>
                                    <m:t>η</m:t>
                                  </m:r>
                                </m:den>
                              </m:f>
                            </m:oMath>
                          </a14:m>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29830858"/>
                      </a:ext>
                    </a:extLst>
                  </a:tr>
                  <a:tr h="531778">
                    <a:tc>
                      <a:txBody>
                        <a:bodyPr/>
                        <a:lstStyle/>
                        <a:p>
                          <a:pPr algn="ctr" fontAlgn="ctr"/>
                          <a:r>
                            <a:rPr lang="en-US" sz="1800" b="1" u="none" strike="noStrike" dirty="0">
                              <a:effectLst/>
                              <a:latin typeface="Calibri" panose="020F0502020204030204" pitchFamily="34" charset="0"/>
                            </a:rPr>
                            <a:t>Nominal Operating Point</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1.2</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3300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34.74</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95W</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0.61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57.57</a:t>
                          </a:r>
                          <a:endParaRPr lang="en-US" sz="18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4481494"/>
                      </a:ext>
                    </a:extLst>
                  </a:tr>
                  <a:tr h="793129">
                    <a:tc>
                      <a:txBody>
                        <a:bodyPr/>
                        <a:lstStyle/>
                        <a:p>
                          <a:pPr algn="ctr" fontAlgn="ctr"/>
                          <a:r>
                            <a:rPr lang="en-US" sz="1800" b="1" u="none" strike="noStrike" dirty="0">
                              <a:effectLst/>
                              <a:latin typeface="Calibri" panose="020F0502020204030204" pitchFamily="34" charset="0"/>
                            </a:rPr>
                            <a:t>Overclocked Operating Point 20% </a:t>
                          </a:r>
                          <a:r>
                            <a:rPr lang="en-US" sz="1800" b="1" u="none" strike="noStrike" dirty="0" smtClean="0">
                              <a:effectLst/>
                              <a:latin typeface="Calibri" panose="020F0502020204030204" pitchFamily="34" charset="0"/>
                            </a:rPr>
                            <a:t>Overclock</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ctr"/>
                          <a:r>
                            <a:rPr lang="en-US" sz="1800" b="1" u="none" strike="noStrike" dirty="0">
                              <a:effectLst/>
                              <a:latin typeface="Calibri" panose="020F0502020204030204" pitchFamily="34" charset="0"/>
                            </a:rPr>
                            <a:t>3300 (80%)</a:t>
                          </a:r>
                        </a:p>
                        <a:p>
                          <a:pPr algn="ctr" fontAlgn="ctr"/>
                          <a:r>
                            <a:rPr lang="en-US" sz="1800" b="1" u="none" strike="noStrike" dirty="0">
                              <a:effectLst/>
                              <a:latin typeface="Calibri" panose="020F0502020204030204" pitchFamily="34" charset="0"/>
                            </a:rPr>
                            <a:t>5010  (20%)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Calibri" panose="020F0502020204030204" pitchFamily="34" charset="0"/>
                              <a:cs typeface="Calibri" panose="020F0502020204030204" pitchFamily="34" charset="0"/>
                            </a:rPr>
                            <a:t> 27.792+</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u="none" strike="noStrike" dirty="0">
                              <a:effectLst/>
                              <a:latin typeface="Calibri" panose="020F0502020204030204" pitchFamily="34" charset="0"/>
                              <a:cs typeface="Calibri" panose="020F0502020204030204" pitchFamily="34" charset="0"/>
                            </a:rPr>
                            <a:t>7.602 = </a:t>
                          </a:r>
                          <a:r>
                            <a:rPr kumimoji="0" lang="en-US" b="1" kern="1200" dirty="0">
                              <a:solidFill>
                                <a:schemeClr val="accent4">
                                  <a:lumMod val="75000"/>
                                </a:schemeClr>
                              </a:solidFill>
                              <a:effectLst/>
                              <a:latin typeface="Calibri" panose="020F0502020204030204" pitchFamily="34" charset="0"/>
                              <a:ea typeface="+mn-ea"/>
                              <a:cs typeface="Calibri" panose="020F0502020204030204" pitchFamily="34" charset="0"/>
                            </a:rPr>
                            <a:t>35.394</a:t>
                          </a:r>
                        </a:p>
                      </a:txBody>
                      <a:tcPr marL="9525" marR="9525" marT="9525" marB="0" anchor="ctr"/>
                    </a:tc>
                    <a:tc>
                      <a:txBody>
                        <a:bodyPr/>
                        <a:lstStyle/>
                        <a:p>
                          <a:pPr algn="ctr" fontAlgn="ctr"/>
                          <a:r>
                            <a:rPr lang="en-US" sz="1800" b="1" u="none" strike="noStrike" dirty="0">
                              <a:effectLst/>
                              <a:latin typeface="Calibri" panose="020F0502020204030204" pitchFamily="34" charset="0"/>
                            </a:rPr>
                            <a:t>95W</a:t>
                          </a:r>
                          <a:endParaRPr lang="en-US" sz="1800" b="1" i="0" u="none" strike="noStrike" dirty="0">
                            <a:solidFill>
                              <a:srgbClr val="000000"/>
                            </a:solidFill>
                            <a:effectLst/>
                            <a:latin typeface="Calibri" panose="020F0502020204030204" pitchFamily="34" charset="0"/>
                          </a:endParaRPr>
                        </a:p>
                        <a:p>
                          <a:pPr algn="ctr" fontAlgn="ctr"/>
                          <a:r>
                            <a:rPr lang="en-US" sz="1800" b="1" u="none" strike="noStrike" dirty="0">
                              <a:effectLst/>
                              <a:latin typeface="Calibri" panose="020F0502020204030204" pitchFamily="34" charset="0"/>
                            </a:rPr>
                            <a:t>132W</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0.485+</a:t>
                          </a:r>
                        </a:p>
                        <a:p>
                          <a:pPr algn="ctr" fontAlgn="ctr"/>
                          <a:r>
                            <a:rPr lang="en-US" sz="1800" b="1" u="none" strike="noStrike" dirty="0">
                              <a:effectLst/>
                              <a:latin typeface="Calibri" panose="020F0502020204030204" pitchFamily="34" charset="0"/>
                            </a:rPr>
                            <a:t>0.0798 =</a:t>
                          </a:r>
                        </a:p>
                        <a:p>
                          <a:pPr algn="ctr" fontAlgn="ctr"/>
                          <a:r>
                            <a:rPr lang="en-US" sz="1800" b="1" u="none" strike="noStrike" dirty="0">
                              <a:solidFill>
                                <a:schemeClr val="accent4">
                                  <a:lumMod val="75000"/>
                                </a:schemeClr>
                              </a:solidFill>
                              <a:effectLst/>
                              <a:latin typeface="Calibri" panose="020F0502020204030204" pitchFamily="34" charset="0"/>
                            </a:rPr>
                            <a:t>0.57</a:t>
                          </a:r>
                          <a:endParaRPr lang="en-US" sz="1800" b="1" i="0" u="none" strike="noStrike" dirty="0">
                            <a:solidFill>
                              <a:schemeClr val="accent4">
                                <a:lumMod val="75000"/>
                              </a:schemeClr>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46.06+10.52          </a:t>
                          </a:r>
                          <a:r>
                            <a:rPr lang="en-US" sz="1800" b="1" u="none" strike="noStrike" dirty="0">
                              <a:solidFill>
                                <a:schemeClr val="accent4">
                                  <a:lumMod val="75000"/>
                                </a:schemeClr>
                              </a:solidFill>
                              <a:effectLst/>
                              <a:latin typeface="Calibri" panose="020F0502020204030204" pitchFamily="34" charset="0"/>
                            </a:rPr>
                            <a:t>= 56.58 </a:t>
                          </a:r>
                          <a:endParaRPr lang="en-US" sz="1800" b="1" i="0" u="none" strike="noStrike" dirty="0">
                            <a:solidFill>
                              <a:schemeClr val="accent4">
                                <a:lumMod val="7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97980898"/>
                      </a:ext>
                    </a:extLst>
                  </a:tr>
                  <a:tr h="793129">
                    <a:tc>
                      <a:txBody>
                        <a:bodyPr/>
                        <a:lstStyle/>
                        <a:p>
                          <a:pPr algn="ctr" fontAlgn="ctr"/>
                          <a:r>
                            <a:rPr lang="en-US" sz="1800" b="1" u="none" strike="noStrike" dirty="0">
                              <a:effectLst/>
                              <a:latin typeface="Calibri" panose="020F0502020204030204" pitchFamily="34" charset="0"/>
                            </a:rPr>
                            <a:t>Highest Performance Operation</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1.112</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4531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47.91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95W</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0.44 </a:t>
                          </a:r>
                        </a:p>
                        <a:p>
                          <a:pPr algn="ctr" fontAlgn="ctr"/>
                          <a:r>
                            <a:rPr lang="en-US" sz="1800" b="1" u="none" strike="noStrike" dirty="0">
                              <a:solidFill>
                                <a:srgbClr val="FF0000"/>
                              </a:solidFill>
                              <a:effectLst/>
                              <a:latin typeface="Calibri" panose="020F0502020204030204" pitchFamily="34" charset="0"/>
                            </a:rPr>
                            <a:t>(-28%)</a:t>
                          </a:r>
                          <a:endParaRPr lang="en-US" sz="18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41.75  </a:t>
                          </a:r>
                        </a:p>
                        <a:p>
                          <a:pPr algn="ctr" fontAlgn="ctr"/>
                          <a:r>
                            <a:rPr lang="en-US" sz="1800" b="1" u="none" strike="noStrike" dirty="0">
                              <a:solidFill>
                                <a:srgbClr val="FF0000"/>
                              </a:solidFill>
                              <a:effectLst/>
                              <a:latin typeface="Calibri" panose="020F0502020204030204" pitchFamily="34" charset="0"/>
                            </a:rPr>
                            <a:t>(-28%)</a:t>
                          </a:r>
                          <a:endParaRPr lang="en-US" sz="1800" b="1"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32350430"/>
                      </a:ext>
                    </a:extLst>
                  </a:tr>
                  <a:tr h="619775">
                    <a:tc>
                      <a:txBody>
                        <a:bodyPr/>
                        <a:lstStyle/>
                        <a:p>
                          <a:pPr algn="ctr" fontAlgn="ctr"/>
                          <a:r>
                            <a:rPr lang="en-US" sz="1800" b="1" u="none" strike="noStrike" dirty="0">
                              <a:effectLst/>
                              <a:latin typeface="Calibri" panose="020F0502020204030204" pitchFamily="34" charset="0"/>
                            </a:rPr>
                            <a:t>Dynamic Voltage Scaling (DVS</a:t>
                          </a:r>
                          <a:r>
                            <a:rPr lang="en-US" sz="1800" b="1" u="none" strike="noStrike" dirty="0" smtClean="0">
                              <a:effectLst/>
                              <a:latin typeface="Calibri" panose="020F0502020204030204" pitchFamily="34" charset="0"/>
                            </a:rPr>
                            <a:t>)</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0.92</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b="1" u="none" strike="noStrike">
                              <a:effectLst/>
                              <a:latin typeface="Calibri" panose="020F0502020204030204" pitchFamily="34" charset="0"/>
                            </a:rPr>
                            <a:t>3300</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b="1" u="none" strike="noStrike" dirty="0">
                              <a:effectLst/>
                              <a:latin typeface="Calibri" panose="020F0502020204030204" pitchFamily="34" charset="0"/>
                            </a:rPr>
                            <a:t>79.01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41.77W          </a:t>
                          </a:r>
                          <a:r>
                            <a:rPr lang="en-US" sz="1800" b="1" u="none" strike="noStrike" dirty="0">
                              <a:solidFill>
                                <a:srgbClr val="FF0000"/>
                              </a:solidFill>
                              <a:effectLst/>
                              <a:latin typeface="Calibri" panose="020F0502020204030204" pitchFamily="34" charset="0"/>
                            </a:rPr>
                            <a:t>(-56%)</a:t>
                          </a:r>
                          <a:endParaRPr lang="en-US" sz="18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0.61 </a:t>
                          </a:r>
                        </a:p>
                        <a:p>
                          <a:pPr algn="ctr" fontAlgn="ctr"/>
                          <a:r>
                            <a:rPr lang="en-US" sz="1800" b="1" u="none" strike="noStrike" dirty="0">
                              <a:solidFill>
                                <a:srgbClr val="FF0000"/>
                              </a:solidFill>
                              <a:effectLst/>
                              <a:latin typeface="Calibri" panose="020F0502020204030204" pitchFamily="34" charset="0"/>
                            </a:rPr>
                            <a:t>(0%)</a:t>
                          </a:r>
                          <a:endParaRPr lang="en-US" sz="18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25.31 </a:t>
                          </a:r>
                        </a:p>
                        <a:p>
                          <a:pPr algn="ctr" fontAlgn="ctr"/>
                          <a:r>
                            <a:rPr lang="en-US" sz="1800" b="1" u="none" strike="noStrike" dirty="0">
                              <a:solidFill>
                                <a:srgbClr val="FF0000"/>
                              </a:solidFill>
                              <a:effectLst/>
                              <a:latin typeface="Calibri" panose="020F0502020204030204" pitchFamily="34" charset="0"/>
                            </a:rPr>
                            <a:t>(-56%)</a:t>
                          </a:r>
                          <a:endParaRPr lang="en-US" sz="1800" b="1"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74064294"/>
                      </a:ext>
                    </a:extLst>
                  </a:tr>
                  <a:tr h="531778">
                    <a:tc>
                      <a:txBody>
                        <a:bodyPr/>
                        <a:lstStyle/>
                        <a:p>
                          <a:pPr algn="ctr" fontAlgn="ctr"/>
                          <a:r>
                            <a:rPr lang="en-US" sz="1800" b="1" u="none" strike="noStrike" dirty="0" smtClean="0">
                              <a:effectLst/>
                              <a:latin typeface="Calibri" panose="020F0502020204030204" pitchFamily="34" charset="0"/>
                            </a:rPr>
                            <a:t>Highest </a:t>
                          </a:r>
                          <a:r>
                            <a:rPr lang="en-US" sz="1800" b="1" u="none" strike="noStrike" dirty="0">
                              <a:effectLst/>
                              <a:latin typeface="Calibri" panose="020F0502020204030204" pitchFamily="34" charset="0"/>
                            </a:rPr>
                            <a:t>Energy </a:t>
                          </a:r>
                          <a:r>
                            <a:rPr lang="en-US" sz="1800" b="1" u="none" strike="noStrike" dirty="0" smtClean="0">
                              <a:effectLst/>
                              <a:latin typeface="Calibri" panose="020F0502020204030204" pitchFamily="34" charset="0"/>
                            </a:rPr>
                            <a:t>Efficiency</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0.35</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36.39</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384.45</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0.0946</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54.96</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5.20</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84535081"/>
                      </a:ext>
                    </a:extLst>
                  </a:tr>
                </a:tbl>
              </a:graphicData>
            </a:graphic>
          </p:graphicFrame>
        </mc:Choice>
        <mc:Fallback>
          <p:graphicFrame>
            <p:nvGraphicFramePr>
              <p:cNvPr id="17" name="Table 16"/>
              <p:cNvGraphicFramePr>
                <a:graphicFrameLocks noGrp="1"/>
              </p:cNvGraphicFramePr>
              <p:nvPr>
                <p:extLst>
                  <p:ext uri="{D42A27DB-BD31-4B8C-83A1-F6EECF244321}">
                    <p14:modId xmlns:p14="http://schemas.microsoft.com/office/powerpoint/2010/main" val="3903839851"/>
                  </p:ext>
                </p:extLst>
              </p:nvPr>
            </p:nvGraphicFramePr>
            <p:xfrm>
              <a:off x="24319" y="1511920"/>
              <a:ext cx="9122899" cy="5066045"/>
            </p:xfrm>
            <a:graphic>
              <a:graphicData uri="http://schemas.openxmlformats.org/drawingml/2006/table">
                <a:tbl>
                  <a:tblPr>
                    <a:tableStyleId>{BC89EF96-8CEA-46FF-86C4-4CE0E7609802}</a:tableStyleId>
                  </a:tblPr>
                  <a:tblGrid>
                    <a:gridCol w="1807698">
                      <a:extLst>
                        <a:ext uri="{9D8B030D-6E8A-4147-A177-3AD203B41FA5}">
                          <a16:colId xmlns:a16="http://schemas.microsoft.com/office/drawing/2014/main" val="2223019574"/>
                        </a:ext>
                      </a:extLst>
                    </a:gridCol>
                    <a:gridCol w="838200">
                      <a:extLst>
                        <a:ext uri="{9D8B030D-6E8A-4147-A177-3AD203B41FA5}">
                          <a16:colId xmlns:a16="http://schemas.microsoft.com/office/drawing/2014/main" val="661698660"/>
                        </a:ext>
                      </a:extLst>
                    </a:gridCol>
                    <a:gridCol w="1143003">
                      <a:extLst>
                        <a:ext uri="{9D8B030D-6E8A-4147-A177-3AD203B41FA5}">
                          <a16:colId xmlns:a16="http://schemas.microsoft.com/office/drawing/2014/main" val="803937990"/>
                        </a:ext>
                      </a:extLst>
                    </a:gridCol>
                    <a:gridCol w="1219199">
                      <a:extLst>
                        <a:ext uri="{9D8B030D-6E8A-4147-A177-3AD203B41FA5}">
                          <a16:colId xmlns:a16="http://schemas.microsoft.com/office/drawing/2014/main" val="1552171353"/>
                        </a:ext>
                      </a:extLst>
                    </a:gridCol>
                    <a:gridCol w="1295400">
                      <a:extLst>
                        <a:ext uri="{9D8B030D-6E8A-4147-A177-3AD203B41FA5}">
                          <a16:colId xmlns:a16="http://schemas.microsoft.com/office/drawing/2014/main" val="1079064526"/>
                        </a:ext>
                      </a:extLst>
                    </a:gridCol>
                    <a:gridCol w="1523999">
                      <a:extLst>
                        <a:ext uri="{9D8B030D-6E8A-4147-A177-3AD203B41FA5}">
                          <a16:colId xmlns:a16="http://schemas.microsoft.com/office/drawing/2014/main" val="1149711897"/>
                        </a:ext>
                      </a:extLst>
                    </a:gridCol>
                    <a:gridCol w="1295400">
                      <a:extLst>
                        <a:ext uri="{9D8B030D-6E8A-4147-A177-3AD203B41FA5}">
                          <a16:colId xmlns:a16="http://schemas.microsoft.com/office/drawing/2014/main" val="584936733"/>
                        </a:ext>
                      </a:extLst>
                    </a:gridCol>
                  </a:tblGrid>
                  <a:tr h="283845">
                    <a:tc gridSpan="7">
                      <a:txBody>
                        <a:bodyPr/>
                        <a:lstStyle/>
                        <a:p>
                          <a:pPr algn="ctr" fontAlgn="ctr"/>
                          <a:r>
                            <a:rPr lang="en-US" sz="1800" b="1" i="1" u="none" strike="noStrike" dirty="0">
                              <a:effectLst/>
                              <a:latin typeface="Calibri" panose="020F0502020204030204" pitchFamily="34" charset="0"/>
                            </a:rPr>
                            <a:t>TIME AND ENERGY FOR A PROGRAM </a:t>
                          </a:r>
                          <a:r>
                            <a:rPr lang="en-US" sz="1800" b="1" i="1" u="none" strike="noStrike" dirty="0" smtClean="0">
                              <a:effectLst/>
                              <a:latin typeface="Calibri" panose="020F0502020204030204" pitchFamily="34" charset="0"/>
                            </a:rPr>
                            <a:t>USING C</a:t>
                          </a:r>
                          <a:r>
                            <a:rPr lang="en-US" sz="1800" b="1" u="none" strike="noStrike" baseline="0" dirty="0" smtClean="0">
                              <a:effectLst/>
                              <a:latin typeface="Calibri" panose="020F0502020204030204" pitchFamily="34" charset="0"/>
                            </a:rPr>
                            <a:t> </a:t>
                          </a:r>
                          <a:r>
                            <a:rPr lang="en-US" sz="1800" b="1" u="none" strike="noStrike" dirty="0" smtClean="0">
                              <a:effectLst/>
                              <a:latin typeface="Calibri" panose="020F0502020204030204" pitchFamily="34" charset="0"/>
                            </a:rPr>
                            <a:t>= </a:t>
                          </a:r>
                          <a:r>
                            <a:rPr lang="en-US" sz="1800" b="1" u="none" strike="noStrike" dirty="0">
                              <a:effectLst/>
                              <a:latin typeface="Calibri" panose="020F0502020204030204" pitchFamily="34" charset="0"/>
                            </a:rPr>
                            <a:t>2 </a:t>
                          </a:r>
                          <a:r>
                            <a:rPr lang="en-US" sz="1800" b="1" i="1" u="none" strike="noStrike" dirty="0">
                              <a:effectLst/>
                              <a:latin typeface="Calibri" panose="020F0502020204030204" pitchFamily="34" charset="0"/>
                            </a:rPr>
                            <a:t>BILLION CLOCK CYCLES</a:t>
                          </a:r>
                          <a:endParaRPr lang="en-US" sz="1800" b="1" i="1"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7446032"/>
                      </a:ext>
                    </a:extLst>
                  </a:tr>
                  <a:tr h="1381125">
                    <a:tc>
                      <a:txBody>
                        <a:bodyPr/>
                        <a:lstStyle/>
                        <a:p>
                          <a:pPr algn="ctr" fontAlgn="ctr"/>
                          <a:r>
                            <a:rPr lang="en-US" sz="1800" b="1" u="none" strike="noStrike" dirty="0">
                              <a:effectLst/>
                              <a:latin typeface="Calibri" panose="020F0502020204030204" pitchFamily="34" charset="0"/>
                            </a:rPr>
                            <a:t>Operating </a:t>
                          </a:r>
                        </a:p>
                        <a:p>
                          <a:pPr algn="ctr" fontAlgn="ctr"/>
                          <a:r>
                            <a:rPr lang="en-US" sz="1800" b="1" u="none" strike="noStrike" dirty="0">
                              <a:effectLst/>
                              <a:latin typeface="Calibri" panose="020F0502020204030204" pitchFamily="34" charset="0"/>
                            </a:rPr>
                            <a:t>Modes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Voltage (volts)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 Clock Frequency   f (MHz)</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Cycle Efficiency       </a:t>
                          </a:r>
                          <a:r>
                            <a:rPr lang="el-GR" sz="1800" b="1" u="none" strike="noStrike" dirty="0">
                              <a:effectLst/>
                              <a:latin typeface="Calibri" panose="020F0502020204030204" pitchFamily="34" charset="0"/>
                            </a:rPr>
                            <a:t>η (10</a:t>
                          </a:r>
                          <a:r>
                            <a:rPr lang="el-GR" sz="1800" b="1" u="none" strike="noStrike" baseline="30000" dirty="0">
                              <a:effectLst/>
                              <a:latin typeface="Calibri" panose="020F0502020204030204" pitchFamily="34" charset="0"/>
                            </a:rPr>
                            <a:t>6</a:t>
                          </a:r>
                          <a:r>
                            <a:rPr lang="en-US" sz="1800" b="1" u="none" strike="noStrike" dirty="0">
                              <a:effectLst/>
                              <a:latin typeface="Calibri" panose="020F0502020204030204" pitchFamily="34" charset="0"/>
                            </a:rPr>
                            <a:t>cycles/J)</a:t>
                          </a:r>
                          <a:br>
                            <a:rPr lang="en-US" sz="1800" b="1" u="none" strike="noStrike" dirty="0">
                              <a:effectLst/>
                              <a:latin typeface="Calibri" panose="020F0502020204030204" pitchFamily="34" charset="0"/>
                            </a:rPr>
                          </a:b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endParaRPr lang="en-US"/>
                        </a:p>
                      </a:txBody>
                      <a:tcPr marL="9525" marR="9525" marT="9525" marB="0" anchor="ctr">
                        <a:blipFill>
                          <a:blip r:embed="rId3"/>
                          <a:stretch>
                            <a:fillRect l="-386385" t="-25221" r="-218310" b="-257965"/>
                          </a:stretch>
                        </a:blipFill>
                      </a:tcPr>
                    </a:tc>
                    <a:tc>
                      <a:txBody>
                        <a:bodyPr/>
                        <a:lstStyle/>
                        <a:p>
                          <a:endParaRPr lang="en-US"/>
                        </a:p>
                      </a:txBody>
                      <a:tcPr marL="9525" marR="9525" marT="9525" marB="0" anchor="ctr">
                        <a:blipFill>
                          <a:blip r:embed="rId3"/>
                          <a:stretch>
                            <a:fillRect l="-414400" t="-25221" r="-86000" b="-257965"/>
                          </a:stretch>
                        </a:blipFill>
                      </a:tcPr>
                    </a:tc>
                    <a:tc>
                      <a:txBody>
                        <a:bodyPr/>
                        <a:lstStyle/>
                        <a:p>
                          <a:endParaRPr lang="en-US"/>
                        </a:p>
                      </a:txBody>
                      <a:tcPr marL="9525" marR="9525" marT="9525" marB="0" anchor="ctr">
                        <a:blipFill>
                          <a:blip r:embed="rId3"/>
                          <a:stretch>
                            <a:fillRect l="-603756" t="-25221" r="-939" b="-257965"/>
                          </a:stretch>
                        </a:blipFill>
                      </a:tcPr>
                    </a:tc>
                    <a:extLst>
                      <a:ext uri="{0D108BD9-81ED-4DB2-BD59-A6C34878D82A}">
                        <a16:rowId xmlns:a16="http://schemas.microsoft.com/office/drawing/2014/main" val="829830858"/>
                      </a:ext>
                    </a:extLst>
                  </a:tr>
                  <a:tr h="558165">
                    <a:tc>
                      <a:txBody>
                        <a:bodyPr/>
                        <a:lstStyle/>
                        <a:p>
                          <a:pPr algn="ctr" fontAlgn="ctr"/>
                          <a:r>
                            <a:rPr lang="en-US" sz="1800" b="1" u="none" strike="noStrike" dirty="0">
                              <a:effectLst/>
                              <a:latin typeface="Calibri" panose="020F0502020204030204" pitchFamily="34" charset="0"/>
                            </a:rPr>
                            <a:t>Nominal Operating Point</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1.2</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3300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34.74</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95W</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0.61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57.57</a:t>
                          </a:r>
                          <a:endParaRPr lang="en-US" sz="18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4481494"/>
                      </a:ext>
                    </a:extLst>
                  </a:tr>
                  <a:tr h="832485">
                    <a:tc>
                      <a:txBody>
                        <a:bodyPr/>
                        <a:lstStyle/>
                        <a:p>
                          <a:pPr algn="ctr" fontAlgn="ctr"/>
                          <a:r>
                            <a:rPr lang="en-US" sz="1800" b="1" u="none" strike="noStrike" dirty="0">
                              <a:effectLst/>
                              <a:latin typeface="Calibri" panose="020F0502020204030204" pitchFamily="34" charset="0"/>
                            </a:rPr>
                            <a:t>Overclocked Operating Point 20% </a:t>
                          </a:r>
                          <a:r>
                            <a:rPr lang="en-US" sz="1800" b="1" u="none" strike="noStrike" dirty="0" smtClean="0">
                              <a:effectLst/>
                              <a:latin typeface="Calibri" panose="020F0502020204030204" pitchFamily="34" charset="0"/>
                            </a:rPr>
                            <a:t>Overclock</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ctr"/>
                          <a:r>
                            <a:rPr lang="en-US" sz="1800" b="1" u="none" strike="noStrike" dirty="0">
                              <a:effectLst/>
                              <a:latin typeface="Calibri" panose="020F0502020204030204" pitchFamily="34" charset="0"/>
                            </a:rPr>
                            <a:t>3300 (80%)</a:t>
                          </a:r>
                        </a:p>
                        <a:p>
                          <a:pPr algn="ctr" fontAlgn="ctr"/>
                          <a:r>
                            <a:rPr lang="en-US" sz="1800" b="1" u="none" strike="noStrike" dirty="0">
                              <a:effectLst/>
                              <a:latin typeface="Calibri" panose="020F0502020204030204" pitchFamily="34" charset="0"/>
                            </a:rPr>
                            <a:t>5010  (20%)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Calibri" panose="020F0502020204030204" pitchFamily="34" charset="0"/>
                              <a:cs typeface="Calibri" panose="020F0502020204030204" pitchFamily="34" charset="0"/>
                            </a:rPr>
                            <a:t> 27.792+</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u="none" strike="noStrike" dirty="0">
                              <a:effectLst/>
                              <a:latin typeface="Calibri" panose="020F0502020204030204" pitchFamily="34" charset="0"/>
                              <a:cs typeface="Calibri" panose="020F0502020204030204" pitchFamily="34" charset="0"/>
                            </a:rPr>
                            <a:t>7.602 = </a:t>
                          </a:r>
                          <a:r>
                            <a:rPr kumimoji="0" lang="en-US" b="1" kern="1200" dirty="0">
                              <a:solidFill>
                                <a:schemeClr val="accent4">
                                  <a:lumMod val="75000"/>
                                </a:schemeClr>
                              </a:solidFill>
                              <a:effectLst/>
                              <a:latin typeface="Calibri" panose="020F0502020204030204" pitchFamily="34" charset="0"/>
                              <a:ea typeface="+mn-ea"/>
                              <a:cs typeface="Calibri" panose="020F0502020204030204" pitchFamily="34" charset="0"/>
                            </a:rPr>
                            <a:t>35.394</a:t>
                          </a:r>
                        </a:p>
                      </a:txBody>
                      <a:tcPr marL="9525" marR="9525" marT="9525" marB="0" anchor="ctr"/>
                    </a:tc>
                    <a:tc>
                      <a:txBody>
                        <a:bodyPr/>
                        <a:lstStyle/>
                        <a:p>
                          <a:pPr algn="ctr" fontAlgn="ctr"/>
                          <a:r>
                            <a:rPr lang="en-US" sz="1800" b="1" u="none" strike="noStrike" dirty="0">
                              <a:effectLst/>
                              <a:latin typeface="Calibri" panose="020F0502020204030204" pitchFamily="34" charset="0"/>
                            </a:rPr>
                            <a:t>95W</a:t>
                          </a:r>
                          <a:endParaRPr lang="en-US" sz="1800" b="1" i="0" u="none" strike="noStrike" dirty="0">
                            <a:solidFill>
                              <a:srgbClr val="000000"/>
                            </a:solidFill>
                            <a:effectLst/>
                            <a:latin typeface="Calibri" panose="020F0502020204030204" pitchFamily="34" charset="0"/>
                          </a:endParaRPr>
                        </a:p>
                        <a:p>
                          <a:pPr algn="ctr" fontAlgn="ctr"/>
                          <a:r>
                            <a:rPr lang="en-US" sz="1800" b="1" u="none" strike="noStrike" dirty="0">
                              <a:effectLst/>
                              <a:latin typeface="Calibri" panose="020F0502020204030204" pitchFamily="34" charset="0"/>
                            </a:rPr>
                            <a:t>132W</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0.485+</a:t>
                          </a:r>
                        </a:p>
                        <a:p>
                          <a:pPr algn="ctr" fontAlgn="ctr"/>
                          <a:r>
                            <a:rPr lang="en-US" sz="1800" b="1" u="none" strike="noStrike" dirty="0">
                              <a:effectLst/>
                              <a:latin typeface="Calibri" panose="020F0502020204030204" pitchFamily="34" charset="0"/>
                            </a:rPr>
                            <a:t>0.0798 =</a:t>
                          </a:r>
                        </a:p>
                        <a:p>
                          <a:pPr algn="ctr" fontAlgn="ctr"/>
                          <a:r>
                            <a:rPr lang="en-US" sz="1800" b="1" u="none" strike="noStrike" dirty="0">
                              <a:solidFill>
                                <a:schemeClr val="accent4">
                                  <a:lumMod val="75000"/>
                                </a:schemeClr>
                              </a:solidFill>
                              <a:effectLst/>
                              <a:latin typeface="Calibri" panose="020F0502020204030204" pitchFamily="34" charset="0"/>
                            </a:rPr>
                            <a:t>0.57</a:t>
                          </a:r>
                          <a:endParaRPr lang="en-US" sz="1800" b="1" i="0" u="none" strike="noStrike" dirty="0">
                            <a:solidFill>
                              <a:schemeClr val="accent4">
                                <a:lumMod val="75000"/>
                              </a:schemeClr>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46.06+10.52          </a:t>
                          </a:r>
                          <a:r>
                            <a:rPr lang="en-US" sz="1800" b="1" u="none" strike="noStrike" dirty="0">
                              <a:solidFill>
                                <a:schemeClr val="accent4">
                                  <a:lumMod val="75000"/>
                                </a:schemeClr>
                              </a:solidFill>
                              <a:effectLst/>
                              <a:latin typeface="Calibri" panose="020F0502020204030204" pitchFamily="34" charset="0"/>
                            </a:rPr>
                            <a:t>= 56.58 </a:t>
                          </a:r>
                          <a:endParaRPr lang="en-US" sz="1800" b="1" i="0" u="none" strike="noStrike" dirty="0">
                            <a:solidFill>
                              <a:schemeClr val="accent4">
                                <a:lumMod val="7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97980898"/>
                      </a:ext>
                    </a:extLst>
                  </a:tr>
                  <a:tr h="832485">
                    <a:tc>
                      <a:txBody>
                        <a:bodyPr/>
                        <a:lstStyle/>
                        <a:p>
                          <a:pPr algn="ctr" fontAlgn="ctr"/>
                          <a:r>
                            <a:rPr lang="en-US" sz="1800" b="1" u="none" strike="noStrike" dirty="0">
                              <a:effectLst/>
                              <a:latin typeface="Calibri" panose="020F0502020204030204" pitchFamily="34" charset="0"/>
                            </a:rPr>
                            <a:t>Highest Performance Operation</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1.112</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4531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47.91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95W</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0.44 </a:t>
                          </a:r>
                        </a:p>
                        <a:p>
                          <a:pPr algn="ctr" fontAlgn="ctr"/>
                          <a:r>
                            <a:rPr lang="en-US" sz="1800" b="1" u="none" strike="noStrike" dirty="0">
                              <a:solidFill>
                                <a:srgbClr val="FF0000"/>
                              </a:solidFill>
                              <a:effectLst/>
                              <a:latin typeface="Calibri" panose="020F0502020204030204" pitchFamily="34" charset="0"/>
                            </a:rPr>
                            <a:t>(-28%)</a:t>
                          </a:r>
                          <a:endParaRPr lang="en-US" sz="18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41.75  </a:t>
                          </a:r>
                        </a:p>
                        <a:p>
                          <a:pPr algn="ctr" fontAlgn="ctr"/>
                          <a:r>
                            <a:rPr lang="en-US" sz="1800" b="1" u="none" strike="noStrike" dirty="0">
                              <a:solidFill>
                                <a:srgbClr val="FF0000"/>
                              </a:solidFill>
                              <a:effectLst/>
                              <a:latin typeface="Calibri" panose="020F0502020204030204" pitchFamily="34" charset="0"/>
                            </a:rPr>
                            <a:t>(-28%)</a:t>
                          </a:r>
                          <a:endParaRPr lang="en-US" sz="1800" b="1"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32350430"/>
                      </a:ext>
                    </a:extLst>
                  </a:tr>
                  <a:tr h="619775">
                    <a:tc>
                      <a:txBody>
                        <a:bodyPr/>
                        <a:lstStyle/>
                        <a:p>
                          <a:pPr algn="ctr" fontAlgn="ctr"/>
                          <a:r>
                            <a:rPr lang="en-US" sz="1800" b="1" u="none" strike="noStrike" dirty="0">
                              <a:effectLst/>
                              <a:latin typeface="Calibri" panose="020F0502020204030204" pitchFamily="34" charset="0"/>
                            </a:rPr>
                            <a:t>Dynamic Voltage Scaling (DVS</a:t>
                          </a:r>
                          <a:r>
                            <a:rPr lang="en-US" sz="1800" b="1" u="none" strike="noStrike" dirty="0" smtClean="0">
                              <a:effectLst/>
                              <a:latin typeface="Calibri" panose="020F0502020204030204" pitchFamily="34" charset="0"/>
                            </a:rPr>
                            <a:t>)</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0.92</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b="1" u="none" strike="noStrike">
                              <a:effectLst/>
                              <a:latin typeface="Calibri" panose="020F0502020204030204" pitchFamily="34" charset="0"/>
                            </a:rPr>
                            <a:t>3300</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b="1" u="none" strike="noStrike" dirty="0">
                              <a:effectLst/>
                              <a:latin typeface="Calibri" panose="020F0502020204030204" pitchFamily="34" charset="0"/>
                            </a:rPr>
                            <a:t>79.01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41.77W          </a:t>
                          </a:r>
                          <a:r>
                            <a:rPr lang="en-US" sz="1800" b="1" u="none" strike="noStrike" dirty="0">
                              <a:solidFill>
                                <a:srgbClr val="FF0000"/>
                              </a:solidFill>
                              <a:effectLst/>
                              <a:latin typeface="Calibri" panose="020F0502020204030204" pitchFamily="34" charset="0"/>
                            </a:rPr>
                            <a:t>(-56%)</a:t>
                          </a:r>
                          <a:endParaRPr lang="en-US" sz="18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0.61 </a:t>
                          </a:r>
                        </a:p>
                        <a:p>
                          <a:pPr algn="ctr" fontAlgn="ctr"/>
                          <a:r>
                            <a:rPr lang="en-US" sz="1800" b="1" u="none" strike="noStrike" dirty="0">
                              <a:solidFill>
                                <a:srgbClr val="FF0000"/>
                              </a:solidFill>
                              <a:effectLst/>
                              <a:latin typeface="Calibri" panose="020F0502020204030204" pitchFamily="34" charset="0"/>
                            </a:rPr>
                            <a:t>(0%)</a:t>
                          </a:r>
                          <a:endParaRPr lang="en-US" sz="18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25.31 </a:t>
                          </a:r>
                        </a:p>
                        <a:p>
                          <a:pPr algn="ctr" fontAlgn="ctr"/>
                          <a:r>
                            <a:rPr lang="en-US" sz="1800" b="1" u="none" strike="noStrike" dirty="0">
                              <a:solidFill>
                                <a:srgbClr val="FF0000"/>
                              </a:solidFill>
                              <a:effectLst/>
                              <a:latin typeface="Calibri" panose="020F0502020204030204" pitchFamily="34" charset="0"/>
                            </a:rPr>
                            <a:t>(-56%)</a:t>
                          </a:r>
                          <a:endParaRPr lang="en-US" sz="1800" b="1"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74064294"/>
                      </a:ext>
                    </a:extLst>
                  </a:tr>
                  <a:tr h="558165">
                    <a:tc>
                      <a:txBody>
                        <a:bodyPr/>
                        <a:lstStyle/>
                        <a:p>
                          <a:pPr algn="ctr" fontAlgn="ctr"/>
                          <a:r>
                            <a:rPr lang="en-US" sz="1800" b="1" u="none" strike="noStrike" dirty="0" smtClean="0">
                              <a:effectLst/>
                              <a:latin typeface="Calibri" panose="020F0502020204030204" pitchFamily="34" charset="0"/>
                            </a:rPr>
                            <a:t>Highest </a:t>
                          </a:r>
                          <a:r>
                            <a:rPr lang="en-US" sz="1800" b="1" u="none" strike="noStrike" dirty="0">
                              <a:effectLst/>
                              <a:latin typeface="Calibri" panose="020F0502020204030204" pitchFamily="34" charset="0"/>
                            </a:rPr>
                            <a:t>Energy </a:t>
                          </a:r>
                          <a:r>
                            <a:rPr lang="en-US" sz="1800" b="1" u="none" strike="noStrike" dirty="0" smtClean="0">
                              <a:effectLst/>
                              <a:latin typeface="Calibri" panose="020F0502020204030204" pitchFamily="34" charset="0"/>
                            </a:rPr>
                            <a:t>Efficiency</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0.35</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36.39</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384.45</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0.0946</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54.96</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5.20</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84535081"/>
                      </a:ext>
                    </a:extLst>
                  </a:tr>
                </a:tbl>
              </a:graphicData>
            </a:graphic>
          </p:graphicFrame>
        </mc:Fallback>
      </mc:AlternateContent>
      <p:sp>
        <p:nvSpPr>
          <p:cNvPr id="4" name="Slide Number Placeholder 3"/>
          <p:cNvSpPr>
            <a:spLocks noGrp="1"/>
          </p:cNvSpPr>
          <p:nvPr>
            <p:ph type="sldNum" sz="quarter" idx="12"/>
          </p:nvPr>
        </p:nvSpPr>
        <p:spPr/>
        <p:txBody>
          <a:bodyPr/>
          <a:lstStyle/>
          <a:p>
            <a:fld id="{DAF9EE7D-FB37-4E04-8982-7171E671F843}" type="slidenum">
              <a:rPr lang="en-US" smtClean="0"/>
              <a:pPr/>
              <a:t>27</a:t>
            </a:fld>
            <a:endParaRPr lang="en-US"/>
          </a:p>
        </p:txBody>
      </p:sp>
      <p:sp>
        <p:nvSpPr>
          <p:cNvPr id="6" name="Date Placeholder 4">
            <a:extLst>
              <a:ext uri="{FF2B5EF4-FFF2-40B4-BE49-F238E27FC236}">
                <a16:creationId xmlns:a16="http://schemas.microsoft.com/office/drawing/2014/main" id="{FC175FFC-2ABE-684C-BFBE-3D06B0A24625}"/>
              </a:ext>
            </a:extLst>
          </p:cNvPr>
          <p:cNvSpPr txBox="1">
            <a:spLocks/>
          </p:cNvSpPr>
          <p:nvPr/>
        </p:nvSpPr>
        <p:spPr>
          <a:xfrm>
            <a:off x="-1927860" y="5638800"/>
            <a:ext cx="2133600" cy="274320"/>
          </a:xfrm>
          <a:prstGeom prst="rect">
            <a:avLst/>
          </a:prstGeom>
        </p:spPr>
        <p:txBody>
          <a:bodyPr vert="horz" lIns="109728" rIns="45720" bIns="0" rtlCol="0" anchor="b"/>
          <a:lstStyle>
            <a:defPPr>
              <a:defRPr lang="en-US"/>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Date Placeholder 2">
            <a:extLst>
              <a:ext uri="{FF2B5EF4-FFF2-40B4-BE49-F238E27FC236}">
                <a16:creationId xmlns:a16="http://schemas.microsoft.com/office/drawing/2014/main" id="{466DEE80-974D-1349-BA8D-AC9F9150A66E}"/>
              </a:ext>
            </a:extLst>
          </p:cNvPr>
          <p:cNvSpPr>
            <a:spLocks noGrp="1"/>
          </p:cNvSpPr>
          <p:nvPr>
            <p:ph type="dt" sz="half" idx="10"/>
          </p:nvPr>
        </p:nvSpPr>
        <p:spPr/>
        <p:txBody>
          <a:bodyPr/>
          <a:lstStyle/>
          <a:p>
            <a:fld id="{D0B9DBC7-556D-7343-B819-7788B069EA35}" type="datetime1">
              <a:rPr lang="en-US" smtClean="0"/>
              <a:t>6/28/2019</a:t>
            </a:fld>
            <a:endParaRPr lang="en-US"/>
          </a:p>
        </p:txBody>
      </p:sp>
    </p:spTree>
    <p:extLst>
      <p:ext uri="{BB962C8B-B14F-4D97-AF65-F5344CB8AC3E}">
        <p14:creationId xmlns:p14="http://schemas.microsoft.com/office/powerpoint/2010/main" val="3714429700"/>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graphicFrame>
        <p:nvGraphicFramePr>
          <p:cNvPr id="6" name="Table 5"/>
          <p:cNvGraphicFramePr>
            <a:graphicFrameLocks noGrp="1"/>
          </p:cNvGraphicFramePr>
          <p:nvPr>
            <p:extLst>
              <p:ext uri="{D42A27DB-BD31-4B8C-83A1-F6EECF244321}">
                <p14:modId xmlns:p14="http://schemas.microsoft.com/office/powerpoint/2010/main" val="1975293790"/>
              </p:ext>
            </p:extLst>
          </p:nvPr>
        </p:nvGraphicFramePr>
        <p:xfrm>
          <a:off x="1" y="1515185"/>
          <a:ext cx="9144638" cy="5342815"/>
        </p:xfrm>
        <a:graphic>
          <a:graphicData uri="http://schemas.openxmlformats.org/drawingml/2006/table">
            <a:tbl>
              <a:tblPr>
                <a:tableStyleId>{BC89EF96-8CEA-46FF-86C4-4CE0E7609802}</a:tableStyleId>
              </a:tblPr>
              <a:tblGrid>
                <a:gridCol w="761999">
                  <a:extLst>
                    <a:ext uri="{9D8B030D-6E8A-4147-A177-3AD203B41FA5}">
                      <a16:colId xmlns:a16="http://schemas.microsoft.com/office/drawing/2014/main" val="771130595"/>
                    </a:ext>
                  </a:extLst>
                </a:gridCol>
                <a:gridCol w="990600">
                  <a:extLst>
                    <a:ext uri="{9D8B030D-6E8A-4147-A177-3AD203B41FA5}">
                      <a16:colId xmlns:a16="http://schemas.microsoft.com/office/drawing/2014/main" val="3138904284"/>
                    </a:ext>
                  </a:extLst>
                </a:gridCol>
                <a:gridCol w="685800">
                  <a:extLst>
                    <a:ext uri="{9D8B030D-6E8A-4147-A177-3AD203B41FA5}">
                      <a16:colId xmlns:a16="http://schemas.microsoft.com/office/drawing/2014/main" val="2928916360"/>
                    </a:ext>
                  </a:extLst>
                </a:gridCol>
                <a:gridCol w="457200">
                  <a:extLst>
                    <a:ext uri="{9D8B030D-6E8A-4147-A177-3AD203B41FA5}">
                      <a16:colId xmlns:a16="http://schemas.microsoft.com/office/drawing/2014/main" val="666558162"/>
                    </a:ext>
                  </a:extLst>
                </a:gridCol>
                <a:gridCol w="838200">
                  <a:extLst>
                    <a:ext uri="{9D8B030D-6E8A-4147-A177-3AD203B41FA5}">
                      <a16:colId xmlns:a16="http://schemas.microsoft.com/office/drawing/2014/main" val="2035932515"/>
                    </a:ext>
                  </a:extLst>
                </a:gridCol>
                <a:gridCol w="448372">
                  <a:extLst>
                    <a:ext uri="{9D8B030D-6E8A-4147-A177-3AD203B41FA5}">
                      <a16:colId xmlns:a16="http://schemas.microsoft.com/office/drawing/2014/main" val="165883656"/>
                    </a:ext>
                  </a:extLst>
                </a:gridCol>
                <a:gridCol w="847028">
                  <a:extLst>
                    <a:ext uri="{9D8B030D-6E8A-4147-A177-3AD203B41FA5}">
                      <a16:colId xmlns:a16="http://schemas.microsoft.com/office/drawing/2014/main" val="1907695189"/>
                    </a:ext>
                  </a:extLst>
                </a:gridCol>
                <a:gridCol w="609600">
                  <a:extLst>
                    <a:ext uri="{9D8B030D-6E8A-4147-A177-3AD203B41FA5}">
                      <a16:colId xmlns:a16="http://schemas.microsoft.com/office/drawing/2014/main" val="409533308"/>
                    </a:ext>
                  </a:extLst>
                </a:gridCol>
                <a:gridCol w="666443">
                  <a:extLst>
                    <a:ext uri="{9D8B030D-6E8A-4147-A177-3AD203B41FA5}">
                      <a16:colId xmlns:a16="http://schemas.microsoft.com/office/drawing/2014/main" val="1325959940"/>
                    </a:ext>
                  </a:extLst>
                </a:gridCol>
                <a:gridCol w="781357">
                  <a:extLst>
                    <a:ext uri="{9D8B030D-6E8A-4147-A177-3AD203B41FA5}">
                      <a16:colId xmlns:a16="http://schemas.microsoft.com/office/drawing/2014/main" val="3672595323"/>
                    </a:ext>
                  </a:extLst>
                </a:gridCol>
                <a:gridCol w="34925">
                  <a:extLst>
                    <a:ext uri="{9D8B030D-6E8A-4147-A177-3AD203B41FA5}">
                      <a16:colId xmlns:a16="http://schemas.microsoft.com/office/drawing/2014/main" val="1064239773"/>
                    </a:ext>
                  </a:extLst>
                </a:gridCol>
                <a:gridCol w="499114">
                  <a:extLst>
                    <a:ext uri="{9D8B030D-6E8A-4147-A177-3AD203B41FA5}">
                      <a16:colId xmlns:a16="http://schemas.microsoft.com/office/drawing/2014/main" val="3193215928"/>
                    </a:ext>
                  </a:extLst>
                </a:gridCol>
                <a:gridCol w="685800">
                  <a:extLst>
                    <a:ext uri="{9D8B030D-6E8A-4147-A177-3AD203B41FA5}">
                      <a16:colId xmlns:a16="http://schemas.microsoft.com/office/drawing/2014/main" val="1065735676"/>
                    </a:ext>
                  </a:extLst>
                </a:gridCol>
                <a:gridCol w="838200">
                  <a:extLst>
                    <a:ext uri="{9D8B030D-6E8A-4147-A177-3AD203B41FA5}">
                      <a16:colId xmlns:a16="http://schemas.microsoft.com/office/drawing/2014/main" val="3314492625"/>
                    </a:ext>
                  </a:extLst>
                </a:gridCol>
              </a:tblGrid>
              <a:tr h="331947">
                <a:tc rowSpan="3">
                  <a:txBody>
                    <a:bodyPr/>
                    <a:lstStyle/>
                    <a:p>
                      <a:pPr algn="ctr" fontAlgn="ctr"/>
                      <a:r>
                        <a:rPr lang="en-US" sz="1800" b="1" u="none" strike="noStrike" dirty="0">
                          <a:effectLst/>
                          <a:latin typeface="Calibri" panose="020F0502020204030204" pitchFamily="34" charset="0"/>
                        </a:rPr>
                        <a:t>PTM Models </a:t>
                      </a:r>
                      <a:endParaRPr lang="en-US" sz="1800" b="1" i="0" u="none" strike="noStrike" dirty="0">
                        <a:solidFill>
                          <a:srgbClr val="000000"/>
                        </a:solidFill>
                        <a:effectLst/>
                        <a:latin typeface="Calibri" panose="020F0502020204030204" pitchFamily="34" charset="0"/>
                      </a:endParaRPr>
                    </a:p>
                  </a:txBody>
                  <a:tcPr marL="9525" marR="9525" marT="9525" marB="0" anchor="ctr"/>
                </a:tc>
                <a:tc rowSpan="3">
                  <a:txBody>
                    <a:bodyPr/>
                    <a:lstStyle/>
                    <a:p>
                      <a:pPr algn="ctr" fontAlgn="ctr"/>
                      <a:r>
                        <a:rPr lang="en-US" sz="1800" b="1" u="none" strike="noStrike" dirty="0">
                          <a:effectLst/>
                          <a:latin typeface="Calibri" panose="020F0502020204030204" pitchFamily="34" charset="0"/>
                        </a:rPr>
                        <a:t>Intel Processor used </a:t>
                      </a:r>
                      <a:endParaRPr lang="en-US" sz="1800" b="1" i="0" u="none" strike="noStrike" dirty="0">
                        <a:solidFill>
                          <a:srgbClr val="000000"/>
                        </a:solidFill>
                        <a:effectLst/>
                        <a:latin typeface="Calibri" panose="020F0502020204030204" pitchFamily="34" charset="0"/>
                      </a:endParaRPr>
                    </a:p>
                  </a:txBody>
                  <a:tcPr marL="9525" marR="9525" marT="9525" marB="0" anchor="ctr"/>
                </a:tc>
                <a:tc gridSpan="5">
                  <a:txBody>
                    <a:bodyPr/>
                    <a:lstStyle/>
                    <a:p>
                      <a:pPr algn="ctr" fontAlgn="ctr"/>
                      <a:r>
                        <a:rPr lang="en-US" sz="1800" b="1" u="none" strike="noStrike" dirty="0">
                          <a:effectLst/>
                          <a:latin typeface="Calibri" panose="020F0502020204030204" pitchFamily="34" charset="0"/>
                        </a:rPr>
                        <a:t>Manufacturer’s Specifications</a:t>
                      </a:r>
                      <a:endParaRPr lang="en-US" sz="18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fontAlgn="ctr"/>
                      <a:r>
                        <a:rPr lang="en-US" sz="1800" b="1" i="0" u="none" strike="noStrike" dirty="0">
                          <a:solidFill>
                            <a:srgbClr val="000000"/>
                          </a:solidFill>
                          <a:effectLst/>
                          <a:latin typeface="Calibri" panose="020F0502020204030204" pitchFamily="34" charset="0"/>
                        </a:rPr>
                        <a:t>Optimized Operation</a:t>
                      </a:r>
                    </a:p>
                  </a:txBody>
                  <a:tcPr marL="9525" marR="9525" marT="9525" marB="0" anchor="ct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438174"/>
                  </a:ext>
                </a:extLst>
              </a:tr>
              <a:tr h="331947">
                <a:tc vMerge="1">
                  <a:txBody>
                    <a:bodyPr/>
                    <a:lstStyle/>
                    <a:p>
                      <a:endParaRPr lang="en-US"/>
                    </a:p>
                  </a:txBody>
                  <a:tcPr/>
                </a:tc>
                <a:tc vMerge="1">
                  <a:txBody>
                    <a:bodyPr/>
                    <a:lstStyle/>
                    <a:p>
                      <a:endParaRPr lang="en-US"/>
                    </a:p>
                  </a:txBody>
                  <a:tcPr/>
                </a:tc>
                <a:tc gridSpan="3">
                  <a:txBody>
                    <a:bodyPr/>
                    <a:lstStyle/>
                    <a:p>
                      <a:pPr algn="ctr" fontAlgn="ctr"/>
                      <a:r>
                        <a:rPr lang="en-US" sz="1800" b="1" u="none" strike="noStrike" dirty="0">
                          <a:effectLst/>
                          <a:latin typeface="Calibri" panose="020F0502020204030204" pitchFamily="34" charset="0"/>
                        </a:rPr>
                        <a:t>Nominal Operation</a:t>
                      </a:r>
                      <a:endParaRPr lang="en-US" sz="18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gridSpan="2">
                  <a:txBody>
                    <a:bodyPr/>
                    <a:lstStyle/>
                    <a:p>
                      <a:pPr algn="ctr" fontAlgn="ctr"/>
                      <a:r>
                        <a:rPr lang="en-US" sz="1800" b="1" u="none" strike="noStrike" dirty="0">
                          <a:effectLst/>
                          <a:latin typeface="Calibri" panose="020F0502020204030204" pitchFamily="34" charset="0"/>
                        </a:rPr>
                        <a:t>Optimized</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hMerge="1">
                  <a:txBody>
                    <a:bodyPr/>
                    <a:lstStyle/>
                    <a:p>
                      <a:endParaRPr lang="en-US"/>
                    </a:p>
                  </a:txBody>
                  <a:tcPr/>
                </a:tc>
                <a:tc gridSpan="3">
                  <a:txBody>
                    <a:bodyPr/>
                    <a:lstStyle/>
                    <a:p>
                      <a:pPr algn="ctr" fontAlgn="ctr"/>
                      <a:r>
                        <a:rPr lang="en-US" sz="1800" b="1" i="0" u="none" strike="noStrike" dirty="0">
                          <a:solidFill>
                            <a:srgbClr val="000000"/>
                          </a:solidFill>
                          <a:effectLst/>
                          <a:latin typeface="Calibri" panose="020F0502020204030204" pitchFamily="34" charset="0"/>
                        </a:rPr>
                        <a:t>Maximum Speed</a:t>
                      </a:r>
                    </a:p>
                  </a:txBody>
                  <a:tcPr marL="9525" marR="9525" marT="9525" marB="0" anchor="ctr">
                    <a:solidFill>
                      <a:schemeClr val="accent2">
                        <a:lumMod val="20000"/>
                        <a:lumOff val="80000"/>
                      </a:schemeClr>
                    </a:solidFill>
                  </a:tcPr>
                </a:tc>
                <a:tc hMerge="1">
                  <a:txBody>
                    <a:bodyPr/>
                    <a:lstStyle/>
                    <a:p>
                      <a:endParaRPr lang="en-US"/>
                    </a:p>
                  </a:txBody>
                  <a:tcPr/>
                </a:tc>
                <a:tc hMerge="1">
                  <a:txBody>
                    <a:bodyPr/>
                    <a:lstStyle/>
                    <a:p>
                      <a:endParaRPr lang="en-US"/>
                    </a:p>
                  </a:txBody>
                  <a:tcPr/>
                </a:tc>
                <a:tc gridSpan="4">
                  <a:txBody>
                    <a:bodyPr/>
                    <a:lstStyle/>
                    <a:p>
                      <a:pPr algn="ctr" fontAlgn="ctr"/>
                      <a:r>
                        <a:rPr lang="en-US" sz="1800" b="1" i="0" u="none" strike="noStrike" dirty="0">
                          <a:solidFill>
                            <a:srgbClr val="000000"/>
                          </a:solidFill>
                          <a:effectLst/>
                          <a:latin typeface="Calibri" panose="020F0502020204030204" pitchFamily="34" charset="0"/>
                        </a:rPr>
                        <a:t>Minimum Energy</a:t>
                      </a:r>
                    </a:p>
                  </a:txBody>
                  <a:tcPr marL="9525" marR="9525" marT="9525" marB="0" anchor="ct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256214400"/>
                  </a:ext>
                </a:extLst>
              </a:tr>
              <a:tr h="818477">
                <a:tc vMerge="1">
                  <a:txBody>
                    <a:bodyPr/>
                    <a:lstStyle/>
                    <a:p>
                      <a:endParaRPr lang="en-US"/>
                    </a:p>
                  </a:txBody>
                  <a:tcPr/>
                </a:tc>
                <a:tc vMerge="1">
                  <a:txBody>
                    <a:bodyPr/>
                    <a:lstStyle/>
                    <a:p>
                      <a:endParaRPr lang="en-US"/>
                    </a:p>
                  </a:txBody>
                  <a:tcPr/>
                </a:tc>
                <a:tc>
                  <a:txBody>
                    <a:bodyPr/>
                    <a:lstStyle/>
                    <a:p>
                      <a:pPr algn="ctr" fontAlgn="ctr"/>
                      <a:r>
                        <a:rPr lang="en-US" sz="1800" b="1" u="none" strike="noStrike" dirty="0" err="1">
                          <a:effectLst/>
                          <a:latin typeface="Calibri" panose="020F0502020204030204" pitchFamily="34" charset="0"/>
                        </a:rPr>
                        <a:t>f</a:t>
                      </a:r>
                      <a:r>
                        <a:rPr lang="en-US" sz="1800" b="1" u="none" strike="noStrike" baseline="-25000" dirty="0" err="1">
                          <a:effectLst/>
                          <a:latin typeface="Calibri" panose="020F0502020204030204" pitchFamily="34" charset="0"/>
                        </a:rPr>
                        <a:t>TDP</a:t>
                      </a:r>
                      <a:r>
                        <a:rPr lang="en-US" sz="1800" b="1" u="none" strike="noStrike" baseline="-25000" dirty="0">
                          <a:effectLst/>
                          <a:latin typeface="Calibri" panose="020F0502020204030204" pitchFamily="34" charset="0"/>
                        </a:rPr>
                        <a:t> </a:t>
                      </a:r>
                      <a:r>
                        <a:rPr lang="en-US" sz="1800" b="1" u="none" strike="noStrike" dirty="0">
                          <a:effectLst/>
                          <a:latin typeface="Calibri" panose="020F0502020204030204" pitchFamily="34" charset="0"/>
                        </a:rPr>
                        <a:t>(MHz)</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V</a:t>
                      </a:r>
                      <a:r>
                        <a:rPr lang="en-US" sz="1800" b="1" u="none" strike="noStrike" baseline="-25000" dirty="0">
                          <a:effectLst/>
                          <a:latin typeface="Calibri" panose="020F0502020204030204" pitchFamily="34" charset="0"/>
                        </a:rPr>
                        <a:t>dd</a:t>
                      </a:r>
                      <a:r>
                        <a:rPr lang="en-US" sz="1800" b="1" u="none" strike="noStrike" dirty="0">
                          <a:effectLst/>
                          <a:latin typeface="Calibri" panose="020F0502020204030204" pitchFamily="34" charset="0"/>
                        </a:rPr>
                        <a:t>     (v)</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l-GR" sz="1800" b="1" u="none" strike="noStrike" dirty="0">
                          <a:effectLst/>
                          <a:latin typeface="Calibri" panose="020F0502020204030204" pitchFamily="34" charset="0"/>
                        </a:rPr>
                        <a:t>η</a:t>
                      </a:r>
                      <a:r>
                        <a:rPr lang="en-US" sz="1800" b="1" u="none" strike="noStrike" baseline="-25000" dirty="0">
                          <a:effectLst/>
                          <a:latin typeface="Calibri" panose="020F0502020204030204" pitchFamily="34" charset="0"/>
                        </a:rPr>
                        <a:t>TDP</a:t>
                      </a:r>
                      <a:r>
                        <a:rPr lang="en-US" sz="1800" b="1" u="none" strike="noStrike" dirty="0">
                          <a:effectLst/>
                          <a:latin typeface="Calibri" panose="020F0502020204030204" pitchFamily="34" charset="0"/>
                        </a:rPr>
                        <a:t>      (10</a:t>
                      </a:r>
                      <a:r>
                        <a:rPr lang="en-US" sz="1800" b="1" u="none" strike="noStrike" baseline="30000" dirty="0">
                          <a:effectLst/>
                          <a:latin typeface="Calibri" panose="020F0502020204030204" pitchFamily="34" charset="0"/>
                        </a:rPr>
                        <a:t>6</a:t>
                      </a:r>
                      <a:r>
                        <a:rPr lang="en-US" sz="1800" b="1" u="none" strike="noStrike" dirty="0">
                          <a:effectLst/>
                          <a:latin typeface="Calibri" panose="020F0502020204030204" pitchFamily="34" charset="0"/>
                        </a:rPr>
                        <a:t> c/J)</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V</a:t>
                      </a:r>
                      <a:r>
                        <a:rPr lang="en-US" sz="1800" b="1" u="none" strike="noStrike" baseline="-25000" dirty="0">
                          <a:effectLst/>
                          <a:latin typeface="Calibri" panose="020F0502020204030204" pitchFamily="34" charset="0"/>
                        </a:rPr>
                        <a:t>dd</a:t>
                      </a:r>
                      <a:r>
                        <a:rPr lang="en-US" sz="1800" b="1" u="none" strike="noStrike" dirty="0">
                          <a:effectLst/>
                          <a:latin typeface="Calibri" panose="020F0502020204030204" pitchFamily="34" charset="0"/>
                        </a:rPr>
                        <a:t>     (v)</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l-GR" sz="1800" b="1" u="none" strike="noStrike" dirty="0">
                          <a:effectLst/>
                          <a:latin typeface="Calibri" panose="020F0502020204030204" pitchFamily="34" charset="0"/>
                        </a:rPr>
                        <a:t>η</a:t>
                      </a:r>
                      <a:r>
                        <a:rPr lang="en-US" sz="1800" b="1" u="none" strike="noStrike" baseline="-25000" dirty="0">
                          <a:effectLst/>
                          <a:latin typeface="Calibri" panose="020F0502020204030204" pitchFamily="34" charset="0"/>
                        </a:rPr>
                        <a:t>TDP</a:t>
                      </a:r>
                      <a:r>
                        <a:rPr lang="en-US" sz="1800" b="1" u="none" strike="noStrike" dirty="0">
                          <a:effectLst/>
                          <a:latin typeface="Calibri" panose="020F0502020204030204" pitchFamily="34" charset="0"/>
                        </a:rPr>
                        <a:t>      (10</a:t>
                      </a:r>
                      <a:r>
                        <a:rPr lang="en-US" sz="1800" b="1" u="none" strike="noStrike" baseline="30000" dirty="0">
                          <a:effectLst/>
                          <a:latin typeface="Calibri" panose="020F0502020204030204" pitchFamily="34" charset="0"/>
                        </a:rPr>
                        <a:t>6</a:t>
                      </a:r>
                      <a:r>
                        <a:rPr lang="en-US" sz="1800" b="1" u="none" strike="noStrike" dirty="0">
                          <a:effectLst/>
                          <a:latin typeface="Calibri" panose="020F0502020204030204" pitchFamily="34" charset="0"/>
                        </a:rPr>
                        <a:t> c/J)</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err="1">
                          <a:effectLst/>
                          <a:latin typeface="Calibri" panose="020F0502020204030204" pitchFamily="34" charset="0"/>
                        </a:rPr>
                        <a:t>V</a:t>
                      </a:r>
                      <a:r>
                        <a:rPr lang="en-US" sz="1800" b="1" u="none" strike="noStrike" baseline="-25000" dirty="0" err="1">
                          <a:effectLst/>
                          <a:latin typeface="Calibri" panose="020F0502020204030204" pitchFamily="34" charset="0"/>
                        </a:rPr>
                        <a:t>ddopt</a:t>
                      </a:r>
                      <a:r>
                        <a:rPr lang="en-US" sz="1800" b="1" u="none" strike="noStrike" dirty="0">
                          <a:effectLst/>
                          <a:latin typeface="Calibri" panose="020F0502020204030204" pitchFamily="34" charset="0"/>
                        </a:rPr>
                        <a:t>     (v)</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n-US" sz="1800" b="1" u="none" strike="noStrike" dirty="0" err="1">
                          <a:effectLst/>
                          <a:latin typeface="Calibri" panose="020F0502020204030204" pitchFamily="34" charset="0"/>
                        </a:rPr>
                        <a:t>f</a:t>
                      </a:r>
                      <a:r>
                        <a:rPr lang="en-US" sz="1800" b="1" u="none" strike="noStrike" baseline="-25000" dirty="0" err="1">
                          <a:effectLst/>
                          <a:latin typeface="Calibri" panose="020F0502020204030204" pitchFamily="34" charset="0"/>
                        </a:rPr>
                        <a:t>opt</a:t>
                      </a:r>
                      <a:r>
                        <a:rPr lang="en-US" sz="1800" b="1" u="none" strike="noStrike" baseline="-25000" dirty="0">
                          <a:effectLst/>
                          <a:latin typeface="Calibri" panose="020F0502020204030204" pitchFamily="34" charset="0"/>
                        </a:rPr>
                        <a:t> </a:t>
                      </a:r>
                      <a:r>
                        <a:rPr lang="en-US" sz="1800" b="1" u="none" strike="noStrike" dirty="0">
                          <a:effectLst/>
                          <a:latin typeface="Calibri" panose="020F0502020204030204" pitchFamily="34" charset="0"/>
                        </a:rPr>
                        <a:t>(MHz)</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gridSpan="2">
                  <a:txBody>
                    <a:bodyPr/>
                    <a:lstStyle/>
                    <a:p>
                      <a:pPr algn="ctr" fontAlgn="ctr"/>
                      <a:r>
                        <a:rPr lang="el-GR" sz="1800" b="0" u="none" strike="noStrike" dirty="0">
                          <a:effectLst/>
                          <a:latin typeface="Calibri" panose="020F0502020204030204" pitchFamily="34" charset="0"/>
                        </a:rPr>
                        <a:t>η</a:t>
                      </a:r>
                      <a:r>
                        <a:rPr lang="en-US" sz="1800" b="0" u="none" strike="noStrike" baseline="-25000" dirty="0">
                          <a:effectLst/>
                          <a:latin typeface="Calibri" panose="020F0502020204030204" pitchFamily="34" charset="0"/>
                        </a:rPr>
                        <a:t>opt</a:t>
                      </a:r>
                      <a:r>
                        <a:rPr lang="en-US" sz="1800" b="0" u="none" strike="noStrike" dirty="0">
                          <a:effectLst/>
                          <a:latin typeface="Calibri" panose="020F0502020204030204" pitchFamily="34" charset="0"/>
                        </a:rPr>
                        <a:t>        (10</a:t>
                      </a:r>
                      <a:r>
                        <a:rPr lang="en-US" sz="1800" b="0" u="none" strike="noStrike" baseline="30000" dirty="0">
                          <a:effectLst/>
                          <a:latin typeface="Calibri" panose="020F0502020204030204" pitchFamily="34" charset="0"/>
                        </a:rPr>
                        <a:t>6</a:t>
                      </a:r>
                      <a:r>
                        <a:rPr lang="en-US" sz="1800" b="0" u="none" strike="noStrike" dirty="0">
                          <a:effectLst/>
                          <a:latin typeface="Calibri" panose="020F0502020204030204" pitchFamily="34" charset="0"/>
                        </a:rPr>
                        <a:t> c/J)</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hMerge="1">
                  <a:txBody>
                    <a:bodyPr/>
                    <a:lstStyle/>
                    <a:p>
                      <a:endParaRPr lang="en-US"/>
                    </a:p>
                  </a:txBody>
                  <a:tcPr/>
                </a:tc>
                <a:tc>
                  <a:txBody>
                    <a:bodyPr/>
                    <a:lstStyle/>
                    <a:p>
                      <a:pPr algn="ctr" fontAlgn="ctr"/>
                      <a:r>
                        <a:rPr lang="en-US" sz="1800" b="0" u="none" strike="noStrike" dirty="0">
                          <a:effectLst/>
                          <a:latin typeface="Calibri" panose="020F0502020204030204" pitchFamily="34" charset="0"/>
                        </a:rPr>
                        <a:t>V</a:t>
                      </a:r>
                      <a:r>
                        <a:rPr lang="en-US" sz="1800" b="0" u="none" strike="noStrike" baseline="-25000" dirty="0">
                          <a:effectLst/>
                          <a:latin typeface="Calibri" panose="020F0502020204030204" pitchFamily="34" charset="0"/>
                        </a:rPr>
                        <a:t>dd</a:t>
                      </a:r>
                      <a:r>
                        <a:rPr lang="en-US" sz="1800" b="0" u="none" strike="noStrike" dirty="0">
                          <a:effectLst/>
                          <a:latin typeface="Calibri" panose="020F0502020204030204" pitchFamily="34" charset="0"/>
                        </a:rPr>
                        <a:t>     (v)</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ctr"/>
                      <a:r>
                        <a:rPr lang="en-US" sz="1800" b="0" u="none" strike="noStrike" dirty="0">
                          <a:effectLst/>
                          <a:latin typeface="Calibri" panose="020F0502020204030204" pitchFamily="34" charset="0"/>
                        </a:rPr>
                        <a:t>f</a:t>
                      </a:r>
                      <a:r>
                        <a:rPr lang="el-GR" sz="1800" b="0" u="none" strike="noStrike" baseline="-25000" dirty="0">
                          <a:effectLst/>
                          <a:latin typeface="Calibri" panose="020F0502020204030204" pitchFamily="34" charset="0"/>
                        </a:rPr>
                        <a:t>η0 </a:t>
                      </a:r>
                      <a:r>
                        <a:rPr lang="el-GR" sz="1800" b="0" u="none" strike="noStrike" dirty="0">
                          <a:effectLst/>
                          <a:latin typeface="Calibri" panose="020F0502020204030204" pitchFamily="34" charset="0"/>
                        </a:rPr>
                        <a:t>(</a:t>
                      </a:r>
                      <a:r>
                        <a:rPr lang="en-US" sz="1800" b="0" u="none" strike="noStrike" dirty="0">
                          <a:effectLst/>
                          <a:latin typeface="Calibri" panose="020F0502020204030204" pitchFamily="34" charset="0"/>
                        </a:rPr>
                        <a:t>MHz)</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ctr"/>
                      <a:r>
                        <a:rPr lang="el-GR" sz="1800" b="1" u="none" strike="noStrike" dirty="0">
                          <a:effectLst/>
                          <a:latin typeface="Calibri" panose="020F0502020204030204" pitchFamily="34" charset="0"/>
                        </a:rPr>
                        <a:t>η</a:t>
                      </a:r>
                      <a:r>
                        <a:rPr lang="el-GR" sz="1800" b="1" u="none" strike="noStrike" baseline="-25000" dirty="0">
                          <a:effectLst/>
                          <a:latin typeface="Calibri" panose="020F0502020204030204" pitchFamily="34" charset="0"/>
                        </a:rPr>
                        <a:t>0</a:t>
                      </a:r>
                      <a:r>
                        <a:rPr lang="el-GR" sz="1800" b="1" u="none" strike="noStrike" dirty="0">
                          <a:effectLst/>
                          <a:latin typeface="Calibri" panose="020F0502020204030204" pitchFamily="34" charset="0"/>
                        </a:rPr>
                        <a:t>        (10</a:t>
                      </a:r>
                      <a:r>
                        <a:rPr lang="el-GR" sz="1800" b="1" u="none" strike="noStrike" baseline="30000" dirty="0">
                          <a:effectLst/>
                          <a:latin typeface="Calibri" panose="020F0502020204030204" pitchFamily="34" charset="0"/>
                        </a:rPr>
                        <a:t>6</a:t>
                      </a:r>
                      <a:r>
                        <a:rPr lang="el-GR" sz="1800" b="1" u="none" strike="noStrike" dirty="0">
                          <a:effectLst/>
                          <a:latin typeface="Calibri" panose="020F0502020204030204" pitchFamily="34" charset="0"/>
                        </a:rPr>
                        <a:t> </a:t>
                      </a:r>
                      <a:r>
                        <a:rPr lang="en-US" sz="1800" b="1" u="none" strike="noStrike" dirty="0">
                          <a:effectLst/>
                          <a:latin typeface="Calibri" panose="020F0502020204030204" pitchFamily="34" charset="0"/>
                        </a:rPr>
                        <a:t>c/J)</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extLst>
                  <a:ext uri="{0D108BD9-81ED-4DB2-BD59-A6C34878D82A}">
                    <a16:rowId xmlns:a16="http://schemas.microsoft.com/office/drawing/2014/main" val="1921232356"/>
                  </a:ext>
                </a:extLst>
              </a:tr>
              <a:tr h="728576">
                <a:tc>
                  <a:txBody>
                    <a:bodyPr/>
                    <a:lstStyle/>
                    <a:p>
                      <a:pPr algn="ctr" fontAlgn="ctr"/>
                      <a:r>
                        <a:rPr lang="en-US" sz="1600" b="1" u="none" strike="noStrike" dirty="0">
                          <a:effectLst/>
                          <a:latin typeface="Calibri" panose="020F0502020204030204" pitchFamily="34" charset="0"/>
                        </a:rPr>
                        <a:t>45nm bulk</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latin typeface="Calibri" panose="020F0502020204030204" pitchFamily="34" charset="0"/>
                        </a:rPr>
                        <a:t>Core 2 Duo T9500</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dirty="0">
                          <a:effectLst/>
                          <a:latin typeface="Calibri" panose="020F0502020204030204" pitchFamily="34" charset="0"/>
                        </a:rPr>
                        <a:t>2600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a:effectLst/>
                          <a:latin typeface="Calibri" panose="020F0502020204030204" pitchFamily="34" charset="0"/>
                        </a:rPr>
                        <a:t>1.25</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a:effectLst/>
                          <a:latin typeface="Calibri" panose="020F0502020204030204" pitchFamily="34" charset="0"/>
                        </a:rPr>
                        <a:t>74.29</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1.07</a:t>
                      </a:r>
                      <a:endParaRPr lang="en-US" sz="1800" b="1"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a:effectLst/>
                          <a:latin typeface="Calibri" panose="020F0502020204030204" pitchFamily="34" charset="0"/>
                        </a:rPr>
                        <a:t>108.58</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a:effectLst/>
                          <a:latin typeface="Calibri" panose="020F0502020204030204" pitchFamily="34" charset="0"/>
                        </a:rPr>
                        <a:t>1.2</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n-US" sz="1800" b="1" u="none" strike="noStrike" dirty="0">
                          <a:effectLst/>
                          <a:latin typeface="Calibri" panose="020F0502020204030204" pitchFamily="34" charset="0"/>
                        </a:rPr>
                        <a:t>2920</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gridSpan="2">
                  <a:txBody>
                    <a:bodyPr/>
                    <a:lstStyle/>
                    <a:p>
                      <a:pPr algn="ctr" fontAlgn="ctr"/>
                      <a:r>
                        <a:rPr lang="en-US" sz="1800" b="0" u="none" strike="noStrike" dirty="0">
                          <a:effectLst/>
                          <a:latin typeface="Calibri" panose="020F0502020204030204" pitchFamily="34" charset="0"/>
                        </a:rPr>
                        <a:t>82.28</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hMerge="1">
                  <a:txBody>
                    <a:bodyPr/>
                    <a:lstStyle/>
                    <a:p>
                      <a:endParaRPr lang="en-US"/>
                    </a:p>
                  </a:txBody>
                  <a:tcPr/>
                </a:tc>
                <a:tc>
                  <a:txBody>
                    <a:bodyPr/>
                    <a:lstStyle/>
                    <a:p>
                      <a:pPr algn="ctr" fontAlgn="ctr"/>
                      <a:r>
                        <a:rPr lang="en-US" sz="1800" b="0" u="none" strike="noStrike">
                          <a:effectLst/>
                          <a:latin typeface="Calibri" panose="020F0502020204030204" pitchFamily="34" charset="0"/>
                        </a:rPr>
                        <a:t>0.35</a:t>
                      </a:r>
                      <a:endParaRPr lang="en-US" sz="1800" b="0" i="0" u="none" strike="noStrike">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ctr"/>
                      <a:r>
                        <a:rPr lang="en-US" sz="1800" b="0" u="none" strike="noStrike" dirty="0">
                          <a:effectLst/>
                          <a:latin typeface="Calibri" panose="020F0502020204030204" pitchFamily="34" charset="0"/>
                        </a:rPr>
                        <a:t>33.51</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ctr"/>
                      <a:r>
                        <a:rPr lang="en-US" sz="1800" b="1" u="none" strike="noStrike" dirty="0">
                          <a:effectLst/>
                          <a:latin typeface="Calibri" panose="020F0502020204030204" pitchFamily="34" charset="0"/>
                        </a:rPr>
                        <a:t>829.29</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extLst>
                  <a:ext uri="{0D108BD9-81ED-4DB2-BD59-A6C34878D82A}">
                    <a16:rowId xmlns:a16="http://schemas.microsoft.com/office/drawing/2014/main" val="538954881"/>
                  </a:ext>
                </a:extLst>
              </a:tr>
              <a:tr h="728576">
                <a:tc>
                  <a:txBody>
                    <a:bodyPr/>
                    <a:lstStyle/>
                    <a:p>
                      <a:pPr algn="ctr" fontAlgn="ctr"/>
                      <a:r>
                        <a:rPr lang="en-US" sz="1600" b="1" u="none" strike="noStrike" dirty="0">
                          <a:effectLst/>
                          <a:latin typeface="Calibri" panose="020F0502020204030204" pitchFamily="34" charset="0"/>
                        </a:rPr>
                        <a:t>45nm High-K</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Core 2 Duo T9500</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dirty="0">
                          <a:effectLst/>
                          <a:latin typeface="Calibri" panose="020F0502020204030204" pitchFamily="34" charset="0"/>
                        </a:rPr>
                        <a:t>2600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dirty="0">
                          <a:effectLst/>
                          <a:latin typeface="Calibri" panose="020F0502020204030204" pitchFamily="34" charset="0"/>
                        </a:rPr>
                        <a:t>1.25</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dirty="0">
                          <a:effectLst/>
                          <a:latin typeface="Calibri" panose="020F0502020204030204" pitchFamily="34" charset="0"/>
                        </a:rPr>
                        <a:t>74.29</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0.79</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a:effectLst/>
                          <a:latin typeface="Calibri" panose="020F0502020204030204" pitchFamily="34" charset="0"/>
                        </a:rPr>
                        <a:t>350.91</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a:effectLst/>
                          <a:latin typeface="Calibri" panose="020F0502020204030204" pitchFamily="34" charset="0"/>
                        </a:rPr>
                        <a:t>1.226</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n-US" sz="1800" b="1" u="none" strike="noStrike" dirty="0">
                          <a:effectLst/>
                          <a:latin typeface="Calibri" panose="020F0502020204030204" pitchFamily="34" charset="0"/>
                        </a:rPr>
                        <a:t>3120</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gridSpan="2">
                  <a:txBody>
                    <a:bodyPr/>
                    <a:lstStyle/>
                    <a:p>
                      <a:pPr algn="ctr" fontAlgn="ctr"/>
                      <a:r>
                        <a:rPr lang="en-US" sz="1800" b="0" u="none" strike="noStrike" dirty="0">
                          <a:effectLst/>
                          <a:latin typeface="Calibri" panose="020F0502020204030204" pitchFamily="34" charset="0"/>
                        </a:rPr>
                        <a:t>89.08</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hMerge="1">
                  <a:txBody>
                    <a:bodyPr/>
                    <a:lstStyle/>
                    <a:p>
                      <a:endParaRPr lang="en-US"/>
                    </a:p>
                  </a:txBody>
                  <a:tcPr/>
                </a:tc>
                <a:tc>
                  <a:txBody>
                    <a:bodyPr/>
                    <a:lstStyle/>
                    <a:p>
                      <a:pPr algn="ctr" fontAlgn="ctr"/>
                      <a:r>
                        <a:rPr lang="en-US" sz="1800" b="0" u="none" strike="noStrike">
                          <a:effectLst/>
                          <a:latin typeface="Calibri" panose="020F0502020204030204" pitchFamily="34" charset="0"/>
                        </a:rPr>
                        <a:t>0.3</a:t>
                      </a:r>
                      <a:endParaRPr lang="en-US" sz="1800" b="0" i="0" u="none" strike="noStrike">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ctr"/>
                      <a:r>
                        <a:rPr lang="en-US" sz="1800" b="0" u="none" strike="noStrike" dirty="0">
                          <a:effectLst/>
                          <a:latin typeface="Calibri" panose="020F0502020204030204" pitchFamily="34" charset="0"/>
                        </a:rPr>
                        <a:t>304.48</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ctr"/>
                      <a:r>
                        <a:rPr lang="en-US" sz="1800" b="1" u="none" strike="noStrike" dirty="0">
                          <a:effectLst/>
                          <a:latin typeface="Calibri" panose="020F0502020204030204" pitchFamily="34" charset="0"/>
                        </a:rPr>
                        <a:t>1795</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extLst>
                  <a:ext uri="{0D108BD9-81ED-4DB2-BD59-A6C34878D82A}">
                    <a16:rowId xmlns:a16="http://schemas.microsoft.com/office/drawing/2014/main" val="1377521106"/>
                  </a:ext>
                </a:extLst>
              </a:tr>
              <a:tr h="600823">
                <a:tc>
                  <a:txBody>
                    <a:bodyPr/>
                    <a:lstStyle/>
                    <a:p>
                      <a:pPr algn="ctr" fontAlgn="ctr"/>
                      <a:r>
                        <a:rPr lang="en-US" sz="1600" b="1" u="none" strike="noStrike">
                          <a:effectLst/>
                          <a:latin typeface="Calibri" panose="020F0502020204030204" pitchFamily="34" charset="0"/>
                        </a:rPr>
                        <a:t>32nm bulk</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Core i5-2500K</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a:effectLst/>
                          <a:latin typeface="Calibri" panose="020F0502020204030204" pitchFamily="34" charset="0"/>
                        </a:rPr>
                        <a:t>3300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a:effectLst/>
                          <a:latin typeface="Calibri" panose="020F0502020204030204" pitchFamily="34" charset="0"/>
                        </a:rPr>
                        <a:t>1.2</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a:effectLst/>
                          <a:latin typeface="Calibri" panose="020F0502020204030204" pitchFamily="34" charset="0"/>
                        </a:rPr>
                        <a:t>34.74</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latin typeface="Calibri" panose="020F0502020204030204" pitchFamily="34" charset="0"/>
                        </a:rPr>
                        <a:t>0.92</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a:effectLst/>
                          <a:latin typeface="Calibri" panose="020F0502020204030204" pitchFamily="34" charset="0"/>
                        </a:rPr>
                        <a:t>79.01</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a:effectLst/>
                          <a:latin typeface="Calibri" panose="020F0502020204030204" pitchFamily="34" charset="0"/>
                        </a:rPr>
                        <a:t>1.112</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n-US" sz="1800" b="1" u="none" strike="noStrike" dirty="0">
                          <a:effectLst/>
                          <a:latin typeface="Calibri" panose="020F0502020204030204" pitchFamily="34" charset="0"/>
                        </a:rPr>
                        <a:t>4531</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gridSpan="2">
                  <a:txBody>
                    <a:bodyPr/>
                    <a:lstStyle/>
                    <a:p>
                      <a:pPr algn="ctr" fontAlgn="ctr"/>
                      <a:r>
                        <a:rPr lang="en-US" sz="1800" b="0" u="none" strike="noStrike" dirty="0">
                          <a:effectLst/>
                          <a:latin typeface="Calibri" panose="020F0502020204030204" pitchFamily="34" charset="0"/>
                        </a:rPr>
                        <a:t>47.91</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hMerge="1">
                  <a:txBody>
                    <a:bodyPr/>
                    <a:lstStyle/>
                    <a:p>
                      <a:endParaRPr lang="en-US"/>
                    </a:p>
                  </a:txBody>
                  <a:tcPr/>
                </a:tc>
                <a:tc>
                  <a:txBody>
                    <a:bodyPr/>
                    <a:lstStyle/>
                    <a:p>
                      <a:pPr algn="ctr" fontAlgn="ctr"/>
                      <a:r>
                        <a:rPr lang="en-US" sz="1800" b="0" u="none" strike="noStrike">
                          <a:effectLst/>
                          <a:latin typeface="Calibri" panose="020F0502020204030204" pitchFamily="34" charset="0"/>
                        </a:rPr>
                        <a:t>0.35</a:t>
                      </a:r>
                      <a:endParaRPr lang="en-US" sz="1800" b="0" i="0" u="none" strike="noStrike">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ctr"/>
                      <a:r>
                        <a:rPr lang="en-US" sz="1800" b="0" u="none" strike="noStrike" dirty="0">
                          <a:effectLst/>
                          <a:latin typeface="Calibri" panose="020F0502020204030204" pitchFamily="34" charset="0"/>
                        </a:rPr>
                        <a:t>36.39</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ctr"/>
                      <a:r>
                        <a:rPr lang="en-US" sz="1800" b="1" u="none" strike="noStrike" dirty="0">
                          <a:effectLst/>
                          <a:latin typeface="Calibri" panose="020F0502020204030204" pitchFamily="34" charset="0"/>
                        </a:rPr>
                        <a:t>384.45</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extLst>
                  <a:ext uri="{0D108BD9-81ED-4DB2-BD59-A6C34878D82A}">
                    <a16:rowId xmlns:a16="http://schemas.microsoft.com/office/drawing/2014/main" val="364515639"/>
                  </a:ext>
                </a:extLst>
              </a:tr>
              <a:tr h="600823">
                <a:tc>
                  <a:txBody>
                    <a:bodyPr/>
                    <a:lstStyle/>
                    <a:p>
                      <a:pPr algn="ctr" fontAlgn="ctr"/>
                      <a:r>
                        <a:rPr lang="en-US" sz="1600" b="1" u="none" strike="noStrike" dirty="0">
                          <a:effectLst/>
                          <a:latin typeface="Calibri" panose="020F0502020204030204" pitchFamily="34" charset="0"/>
                        </a:rPr>
                        <a:t>32nm High-K</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Core i5-2500K</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a:effectLst/>
                          <a:latin typeface="Calibri" panose="020F0502020204030204" pitchFamily="34" charset="0"/>
                        </a:rPr>
                        <a:t>3300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a:effectLst/>
                          <a:latin typeface="Calibri" panose="020F0502020204030204" pitchFamily="34" charset="0"/>
                        </a:rPr>
                        <a:t>1.2</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dirty="0">
                          <a:effectLst/>
                          <a:latin typeface="Calibri" panose="020F0502020204030204" pitchFamily="34" charset="0"/>
                        </a:rPr>
                        <a:t>34.74</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0.67</a:t>
                      </a:r>
                      <a:endParaRPr lang="en-US" sz="1800" b="1"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a:effectLst/>
                          <a:latin typeface="Calibri" panose="020F0502020204030204" pitchFamily="34" charset="0"/>
                        </a:rPr>
                        <a:t>267.57</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a:effectLst/>
                          <a:latin typeface="Calibri" panose="020F0502020204030204" pitchFamily="34" charset="0"/>
                        </a:rPr>
                        <a:t>1.155</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n-US" sz="1800" b="1" u="none" strike="noStrike" dirty="0">
                          <a:effectLst/>
                          <a:latin typeface="Calibri" panose="020F0502020204030204" pitchFamily="34" charset="0"/>
                        </a:rPr>
                        <a:t>4940</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gridSpan="2">
                  <a:txBody>
                    <a:bodyPr/>
                    <a:lstStyle/>
                    <a:p>
                      <a:pPr algn="ctr" fontAlgn="ctr"/>
                      <a:r>
                        <a:rPr lang="en-US" sz="1800" b="0" u="none" strike="noStrike" dirty="0">
                          <a:effectLst/>
                          <a:latin typeface="Calibri" panose="020F0502020204030204" pitchFamily="34" charset="0"/>
                        </a:rPr>
                        <a:t>51.77</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hMerge="1">
                  <a:txBody>
                    <a:bodyPr/>
                    <a:lstStyle/>
                    <a:p>
                      <a:endParaRPr lang="en-US"/>
                    </a:p>
                  </a:txBody>
                  <a:tcPr/>
                </a:tc>
                <a:tc>
                  <a:txBody>
                    <a:bodyPr/>
                    <a:lstStyle/>
                    <a:p>
                      <a:pPr algn="ctr" fontAlgn="ctr"/>
                      <a:r>
                        <a:rPr lang="en-US" sz="1800" b="0" u="none" strike="noStrike" dirty="0">
                          <a:effectLst/>
                          <a:latin typeface="Calibri" panose="020F0502020204030204" pitchFamily="34" charset="0"/>
                        </a:rPr>
                        <a:t>0.3</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ctr"/>
                      <a:r>
                        <a:rPr lang="en-US" sz="1800" b="0" u="none" strike="noStrike" dirty="0">
                          <a:effectLst/>
                          <a:latin typeface="Calibri" panose="020F0502020204030204" pitchFamily="34" charset="0"/>
                        </a:rPr>
                        <a:t>414.23</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ctr"/>
                      <a:r>
                        <a:rPr lang="en-US" sz="1800" b="1" u="none" strike="noStrike" dirty="0">
                          <a:effectLst/>
                          <a:latin typeface="Calibri" panose="020F0502020204030204" pitchFamily="34" charset="0"/>
                        </a:rPr>
                        <a:t>953.81</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extLst>
                  <a:ext uri="{0D108BD9-81ED-4DB2-BD59-A6C34878D82A}">
                    <a16:rowId xmlns:a16="http://schemas.microsoft.com/office/drawing/2014/main" val="2912229507"/>
                  </a:ext>
                </a:extLst>
              </a:tr>
              <a:tr h="600823">
                <a:tc>
                  <a:txBody>
                    <a:bodyPr/>
                    <a:lstStyle/>
                    <a:p>
                      <a:pPr algn="ctr" fontAlgn="ctr"/>
                      <a:r>
                        <a:rPr lang="en-US" sz="1600" b="1" u="none" strike="noStrike">
                          <a:effectLst/>
                          <a:latin typeface="Calibri" panose="020F0502020204030204" pitchFamily="34" charset="0"/>
                        </a:rPr>
                        <a:t>22nm bulk</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Core i7- 3820QM</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a:effectLst/>
                          <a:latin typeface="Calibri" panose="020F0502020204030204" pitchFamily="34" charset="0"/>
                        </a:rPr>
                        <a:t>2700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a:effectLst/>
                          <a:latin typeface="Calibri" panose="020F0502020204030204" pitchFamily="34" charset="0"/>
                        </a:rPr>
                        <a:t>0.8</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a:effectLst/>
                          <a:latin typeface="Calibri" panose="020F0502020204030204" pitchFamily="34" charset="0"/>
                        </a:rPr>
                        <a:t>60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0.7</a:t>
                      </a:r>
                      <a:endParaRPr lang="en-US" sz="1800" b="1"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a:effectLst/>
                          <a:latin typeface="Calibri" panose="020F0502020204030204" pitchFamily="34" charset="0"/>
                        </a:rPr>
                        <a:t>96.22</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a:effectLst/>
                          <a:latin typeface="Calibri" panose="020F0502020204030204" pitchFamily="34" charset="0"/>
                        </a:rPr>
                        <a:t>0.742</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n-US" sz="1800" b="1" u="none" strike="noStrike" dirty="0">
                          <a:effectLst/>
                          <a:latin typeface="Calibri" panose="020F0502020204030204" pitchFamily="34" charset="0"/>
                        </a:rPr>
                        <a:t>3171</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gridSpan="2">
                  <a:txBody>
                    <a:bodyPr/>
                    <a:lstStyle/>
                    <a:p>
                      <a:pPr algn="ctr" fontAlgn="ctr"/>
                      <a:r>
                        <a:rPr lang="en-US" sz="1800" b="0" u="none" strike="noStrike" dirty="0">
                          <a:effectLst/>
                          <a:latin typeface="Calibri" panose="020F0502020204030204" pitchFamily="34" charset="0"/>
                        </a:rPr>
                        <a:t>86.89</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hMerge="1">
                  <a:txBody>
                    <a:bodyPr/>
                    <a:lstStyle/>
                    <a:p>
                      <a:endParaRPr lang="en-US"/>
                    </a:p>
                  </a:txBody>
                  <a:tcPr/>
                </a:tc>
                <a:tc>
                  <a:txBody>
                    <a:bodyPr/>
                    <a:lstStyle/>
                    <a:p>
                      <a:pPr algn="ctr" fontAlgn="ctr"/>
                      <a:r>
                        <a:rPr lang="en-US" sz="1800" b="0" u="none" strike="noStrike" dirty="0">
                          <a:effectLst/>
                          <a:latin typeface="Calibri" panose="020F0502020204030204" pitchFamily="34" charset="0"/>
                        </a:rPr>
                        <a:t>0.38</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ctr"/>
                      <a:r>
                        <a:rPr lang="en-US" sz="1800" b="0" u="none" strike="noStrike" dirty="0">
                          <a:effectLst/>
                          <a:latin typeface="Calibri" panose="020F0502020204030204" pitchFamily="34" charset="0"/>
                        </a:rPr>
                        <a:t>177.25</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ctr"/>
                      <a:r>
                        <a:rPr lang="en-US" sz="1800" b="1" u="none" strike="noStrike" dirty="0">
                          <a:effectLst/>
                          <a:latin typeface="Calibri" panose="020F0502020204030204" pitchFamily="34" charset="0"/>
                        </a:rPr>
                        <a:t>213.99</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extLst>
                  <a:ext uri="{0D108BD9-81ED-4DB2-BD59-A6C34878D82A}">
                    <a16:rowId xmlns:a16="http://schemas.microsoft.com/office/drawing/2014/main" val="1922995840"/>
                  </a:ext>
                </a:extLst>
              </a:tr>
              <a:tr h="600823">
                <a:tc>
                  <a:txBody>
                    <a:bodyPr/>
                    <a:lstStyle/>
                    <a:p>
                      <a:pPr algn="ctr" fontAlgn="ctr"/>
                      <a:r>
                        <a:rPr lang="en-US" sz="1600" b="1" u="none" strike="noStrike" dirty="0">
                          <a:effectLst/>
                          <a:latin typeface="Calibri" panose="020F0502020204030204" pitchFamily="34" charset="0"/>
                        </a:rPr>
                        <a:t>22nm High-K</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latin typeface="Calibri" panose="020F0502020204030204" pitchFamily="34" charset="0"/>
                        </a:rPr>
                        <a:t>Core i7- 3820QM</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a:effectLst/>
                          <a:latin typeface="Calibri" panose="020F0502020204030204" pitchFamily="34" charset="0"/>
                        </a:rPr>
                        <a:t>2700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a:effectLst/>
                          <a:latin typeface="Calibri" panose="020F0502020204030204" pitchFamily="34" charset="0"/>
                        </a:rPr>
                        <a:t>0.8</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u="none" strike="noStrike">
                          <a:effectLst/>
                          <a:latin typeface="Calibri" panose="020F0502020204030204" pitchFamily="34" charset="0"/>
                        </a:rPr>
                        <a:t>60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latin typeface="Calibri" panose="020F0502020204030204" pitchFamily="34" charset="0"/>
                        </a:rPr>
                        <a:t>0.61</a:t>
                      </a:r>
                      <a:endParaRPr lang="en-US" sz="1800" b="1"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a:effectLst/>
                          <a:latin typeface="Calibri" panose="020F0502020204030204" pitchFamily="34" charset="0"/>
                        </a:rPr>
                        <a:t>137.65</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a:effectLst/>
                          <a:latin typeface="Calibri" panose="020F0502020204030204" pitchFamily="34" charset="0"/>
                        </a:rPr>
                        <a:t>0.76</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n-US" sz="1800" b="1" u="none" strike="noStrike" dirty="0">
                          <a:effectLst/>
                          <a:latin typeface="Calibri" panose="020F0502020204030204" pitchFamily="34" charset="0"/>
                        </a:rPr>
                        <a:t>3626</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gridSpan="2">
                  <a:txBody>
                    <a:bodyPr/>
                    <a:lstStyle/>
                    <a:p>
                      <a:pPr algn="ctr" fontAlgn="ctr"/>
                      <a:r>
                        <a:rPr lang="en-US" sz="1800" b="0" u="none" strike="noStrike" dirty="0">
                          <a:effectLst/>
                          <a:latin typeface="Calibri" panose="020F0502020204030204" pitchFamily="34" charset="0"/>
                        </a:rPr>
                        <a:t>80.38</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hMerge="1">
                  <a:txBody>
                    <a:bodyPr/>
                    <a:lstStyle/>
                    <a:p>
                      <a:endParaRPr lang="en-US"/>
                    </a:p>
                  </a:txBody>
                  <a:tcPr/>
                </a:tc>
                <a:tc>
                  <a:txBody>
                    <a:bodyPr/>
                    <a:lstStyle/>
                    <a:p>
                      <a:pPr algn="ctr" fontAlgn="ctr"/>
                      <a:r>
                        <a:rPr lang="en-US" sz="1800" b="0" u="none" strike="noStrike" dirty="0">
                          <a:effectLst/>
                          <a:latin typeface="Calibri" panose="020F0502020204030204" pitchFamily="34" charset="0"/>
                        </a:rPr>
                        <a:t>0.3</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ctr"/>
                      <a:r>
                        <a:rPr lang="en-US" sz="1800" b="0" u="none" strike="noStrike" dirty="0">
                          <a:effectLst/>
                          <a:latin typeface="Calibri" panose="020F0502020204030204" pitchFamily="34" charset="0"/>
                        </a:rPr>
                        <a:t>332.58</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ctr"/>
                      <a:r>
                        <a:rPr lang="en-US" sz="1800" b="1" u="none" strike="noStrike" dirty="0">
                          <a:effectLst/>
                          <a:latin typeface="Calibri" panose="020F0502020204030204" pitchFamily="34" charset="0"/>
                        </a:rPr>
                        <a:t>375.76</a:t>
                      </a:r>
                      <a:endParaRPr lang="en-US" sz="1800" b="1"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extLst>
                  <a:ext uri="{0D108BD9-81ED-4DB2-BD59-A6C34878D82A}">
                    <a16:rowId xmlns:a16="http://schemas.microsoft.com/office/drawing/2014/main" val="4126056290"/>
                  </a:ext>
                </a:extLst>
              </a:tr>
            </a:tbl>
          </a:graphicData>
        </a:graphic>
      </p:graphicFrame>
      <p:sp>
        <p:nvSpPr>
          <p:cNvPr id="4" name="Slide Number Placeholder 3"/>
          <p:cNvSpPr>
            <a:spLocks noGrp="1"/>
          </p:cNvSpPr>
          <p:nvPr>
            <p:ph type="sldNum" sz="quarter" idx="12"/>
          </p:nvPr>
        </p:nvSpPr>
        <p:spPr/>
        <p:txBody>
          <a:bodyPr/>
          <a:lstStyle/>
          <a:p>
            <a:fld id="{DAF9EE7D-FB37-4E04-8982-7171E671F843}" type="slidenum">
              <a:rPr lang="en-US" smtClean="0"/>
              <a:pPr/>
              <a:t>28</a:t>
            </a:fld>
            <a:endParaRPr lang="en-US"/>
          </a:p>
        </p:txBody>
      </p:sp>
      <p:sp>
        <p:nvSpPr>
          <p:cNvPr id="3" name="Date Placeholder 2">
            <a:extLst>
              <a:ext uri="{FF2B5EF4-FFF2-40B4-BE49-F238E27FC236}">
                <a16:creationId xmlns:a16="http://schemas.microsoft.com/office/drawing/2014/main" id="{8A37B962-FF61-024B-8C22-B27EA4A9D8FF}"/>
              </a:ext>
            </a:extLst>
          </p:cNvPr>
          <p:cNvSpPr>
            <a:spLocks noGrp="1"/>
          </p:cNvSpPr>
          <p:nvPr>
            <p:ph type="dt" sz="half" idx="10"/>
          </p:nvPr>
        </p:nvSpPr>
        <p:spPr/>
        <p:txBody>
          <a:bodyPr/>
          <a:lstStyle/>
          <a:p>
            <a:fld id="{F95A8CC2-6B70-FD43-BC40-25311FC610EB}" type="datetime1">
              <a:rPr lang="en-US" smtClean="0"/>
              <a:t>6/28/2019</a:t>
            </a:fld>
            <a:endParaRPr lang="en-US"/>
          </a:p>
        </p:txBody>
      </p:sp>
    </p:spTree>
    <p:extLst>
      <p:ext uri="{BB962C8B-B14F-4D97-AF65-F5344CB8AC3E}">
        <p14:creationId xmlns:p14="http://schemas.microsoft.com/office/powerpoint/2010/main" val="301562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Calibri" panose="020F0502020204030204" pitchFamily="34" charset="0"/>
              </a:rPr>
              <a:t>Conclusion</a:t>
            </a:r>
          </a:p>
        </p:txBody>
      </p:sp>
      <p:sp>
        <p:nvSpPr>
          <p:cNvPr id="5" name="Date Placeholder 4"/>
          <p:cNvSpPr>
            <a:spLocks noGrp="1"/>
          </p:cNvSpPr>
          <p:nvPr>
            <p:ph type="dt" sz="half" idx="10"/>
          </p:nvPr>
        </p:nvSpPr>
        <p:spPr/>
        <p:txBody>
          <a:bodyPr/>
          <a:lstStyle/>
          <a:p>
            <a:fld id="{7DBCD5E1-27C7-B442-95A5-07C13E52ABFA}" type="datetime1">
              <a:rPr lang="en-US" smtClean="0"/>
              <a:t>6/28/2019</a:t>
            </a:fld>
            <a:endParaRPr lang="en-US"/>
          </a:p>
        </p:txBody>
      </p:sp>
      <p:sp>
        <p:nvSpPr>
          <p:cNvPr id="3" name="Content Placeholder 2"/>
          <p:cNvSpPr>
            <a:spLocks noGrp="1"/>
          </p:cNvSpPr>
          <p:nvPr>
            <p:ph sz="half" idx="1"/>
          </p:nvPr>
        </p:nvSpPr>
        <p:spPr>
          <a:xfrm>
            <a:off x="0" y="1403461"/>
            <a:ext cx="9144000" cy="5347857"/>
          </a:xfrm>
        </p:spPr>
        <p:txBody>
          <a:bodyPr/>
          <a:lstStyle/>
          <a:p>
            <a:r>
              <a:rPr lang="en-US" dirty="0"/>
              <a:t>Present Work</a:t>
            </a:r>
          </a:p>
          <a:p>
            <a:pPr lvl="1"/>
            <a:r>
              <a:rPr lang="en-US" dirty="0"/>
              <a:t>Simulation based evaluation.</a:t>
            </a:r>
          </a:p>
          <a:p>
            <a:pPr lvl="1"/>
            <a:r>
              <a:rPr lang="en-US" dirty="0"/>
              <a:t> Power management is described through:	</a:t>
            </a:r>
          </a:p>
          <a:p>
            <a:pPr lvl="2"/>
            <a:r>
              <a:rPr lang="en-US" dirty="0"/>
              <a:t>Improving rated cycle efficiency</a:t>
            </a:r>
          </a:p>
          <a:p>
            <a:pPr lvl="2"/>
            <a:r>
              <a:rPr lang="en-US" dirty="0"/>
              <a:t>Performance optimization</a:t>
            </a:r>
          </a:p>
          <a:p>
            <a:pPr lvl="2"/>
            <a:r>
              <a:rPr lang="en-US" dirty="0"/>
              <a:t>Energy optimization</a:t>
            </a:r>
          </a:p>
          <a:p>
            <a:pPr lvl="2"/>
            <a:endParaRPr lang="en-US" dirty="0"/>
          </a:p>
          <a:p>
            <a:r>
              <a:rPr lang="en-US" dirty="0"/>
              <a:t>Future Work</a:t>
            </a:r>
          </a:p>
          <a:p>
            <a:pPr lvl="1"/>
            <a:r>
              <a:rPr lang="en-US" dirty="0"/>
              <a:t>Process variation can be taken in account</a:t>
            </a:r>
          </a:p>
          <a:p>
            <a:pPr lvl="1"/>
            <a:r>
              <a:rPr lang="en-US" dirty="0"/>
              <a:t>Effect of noise margin in sub-threshold region </a:t>
            </a:r>
          </a:p>
          <a:p>
            <a:pPr lvl="1"/>
            <a:r>
              <a:rPr lang="en-US" dirty="0"/>
              <a:t>Better evaluation of activity factor </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AF9EE7D-FB37-4E04-8982-7171E671F843}" type="slidenum">
              <a:rPr lang="en-US" smtClean="0"/>
              <a:pPr/>
              <a:t>29</a:t>
            </a:fld>
            <a:endParaRPr lang="en-US"/>
          </a:p>
        </p:txBody>
      </p:sp>
      <p:pic>
        <p:nvPicPr>
          <p:cNvPr id="1026" name="Picture 2" descr="http://lh3.ggpht.com/-SQ3tLVEyo70/UxU6SJENXII/AAAAAAAABNk/AW4yZ4pF1oY/28058-clipart-illustration-of-a-battery-mascot-cartoon-character-flexing-his-arm-muscles_thumb%25255B2%25255D.jpg?imgmax=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2701" y="1600200"/>
            <a:ext cx="1723389"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84053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p:sp>
        <p:nvSpPr>
          <p:cNvPr id="3" name="Content Placeholder 2"/>
          <p:cNvSpPr>
            <a:spLocks noGrp="1"/>
          </p:cNvSpPr>
          <p:nvPr>
            <p:ph idx="1"/>
          </p:nvPr>
        </p:nvSpPr>
        <p:spPr>
          <a:xfrm>
            <a:off x="205740" y="1666177"/>
            <a:ext cx="8785860" cy="4810822"/>
          </a:xfrm>
        </p:spPr>
        <p:txBody>
          <a:bodyPr>
            <a:normAutofit lnSpcReduction="10000"/>
          </a:bodyPr>
          <a:lstStyle/>
          <a:p>
            <a:r>
              <a:rPr lang="en-US" dirty="0"/>
              <a:t>Most VLSI chips, including microprocessors, come with prescribed operating conditions, found in specifications supplied by the manufacturer. While such specifications serve a majority of users, they are not optimized for specific applications.</a:t>
            </a:r>
          </a:p>
          <a:p>
            <a:endParaRPr lang="en-US" dirty="0"/>
          </a:p>
          <a:p>
            <a:r>
              <a:rPr lang="en-US" dirty="0"/>
              <a:t>Application-specific optimization of operation requires power-delay characterization of the chip at various supply voltages.</a:t>
            </a:r>
          </a:p>
          <a:p>
            <a:endParaRPr lang="en-US" dirty="0"/>
          </a:p>
          <a:p>
            <a:endParaRPr lang="en-US" sz="2400" dirty="0"/>
          </a:p>
          <a:p>
            <a:pPr marL="118872" indent="0">
              <a:buNone/>
            </a:pPr>
            <a:endParaRPr lang="en-US" sz="2000" dirty="0"/>
          </a:p>
        </p:txBody>
      </p:sp>
      <p:sp>
        <p:nvSpPr>
          <p:cNvPr id="8" name="Date Placeholder 7"/>
          <p:cNvSpPr>
            <a:spLocks noGrp="1"/>
          </p:cNvSpPr>
          <p:nvPr>
            <p:ph type="dt" sz="half" idx="10"/>
          </p:nvPr>
        </p:nvSpPr>
        <p:spPr/>
        <p:txBody>
          <a:bodyPr/>
          <a:lstStyle/>
          <a:p>
            <a:fld id="{2F392696-9BB2-F04C-BA83-552DC12C3F26}" type="datetime1">
              <a:rPr lang="en-US" smtClean="0"/>
              <a:t>6/28/2019</a:t>
            </a:fld>
            <a:endParaRPr lang="en-US" dirty="0"/>
          </a:p>
        </p:txBody>
      </p:sp>
      <p:sp>
        <p:nvSpPr>
          <p:cNvPr id="5" name="Slide Number Placeholder 4"/>
          <p:cNvSpPr>
            <a:spLocks noGrp="1"/>
          </p:cNvSpPr>
          <p:nvPr>
            <p:ph type="sldNum" sz="quarter" idx="12"/>
          </p:nvPr>
        </p:nvSpPr>
        <p:spPr/>
        <p:txBody>
          <a:bodyPr/>
          <a:lstStyle/>
          <a:p>
            <a:fld id="{DAF9EE7D-FB37-4E04-8982-7171E671F843}" type="slidenum">
              <a:rPr lang="en-US" smtClean="0"/>
              <a:pPr/>
              <a:t>3</a:t>
            </a:fld>
            <a:endParaRPr lang="en-US"/>
          </a:p>
        </p:txBody>
      </p:sp>
    </p:spTree>
    <p:extLst>
      <p:ext uri="{BB962C8B-B14F-4D97-AF65-F5344CB8AC3E}">
        <p14:creationId xmlns:p14="http://schemas.microsoft.com/office/powerpoint/2010/main" val="2688956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Calibri" panose="020F0502020204030204" pitchFamily="34" charset="0"/>
              </a:rPr>
              <a:t>References</a:t>
            </a:r>
          </a:p>
        </p:txBody>
      </p:sp>
      <p:sp>
        <p:nvSpPr>
          <p:cNvPr id="5" name="Date Placeholder 4"/>
          <p:cNvSpPr>
            <a:spLocks noGrp="1"/>
          </p:cNvSpPr>
          <p:nvPr>
            <p:ph type="dt" sz="half" idx="10"/>
          </p:nvPr>
        </p:nvSpPr>
        <p:spPr>
          <a:xfrm>
            <a:off x="12700" y="6568440"/>
            <a:ext cx="2133600" cy="274320"/>
          </a:xfrm>
        </p:spPr>
        <p:txBody>
          <a:bodyPr/>
          <a:lstStyle/>
          <a:p>
            <a:fld id="{2D166E4A-2209-CC4F-831D-B618CEEBCEF2}" type="datetime1">
              <a:rPr lang="en-US" smtClean="0"/>
              <a:t>6/28/2019</a:t>
            </a:fld>
            <a:endParaRPr lang="en-US" dirty="0"/>
          </a:p>
        </p:txBody>
      </p:sp>
      <p:sp>
        <p:nvSpPr>
          <p:cNvPr id="3" name="Rectangle 2"/>
          <p:cNvSpPr/>
          <p:nvPr/>
        </p:nvSpPr>
        <p:spPr>
          <a:xfrm>
            <a:off x="0" y="1421047"/>
            <a:ext cx="9144000" cy="5355312"/>
          </a:xfrm>
          <a:prstGeom prst="rect">
            <a:avLst/>
          </a:prstGeom>
        </p:spPr>
        <p:txBody>
          <a:bodyPr wrap="square">
            <a:spAutoFit/>
          </a:bodyPr>
          <a:lstStyle/>
          <a:p>
            <a:r>
              <a:rPr lang="en-US" b="1" dirty="0">
                <a:latin typeface="Calibri" panose="020F0502020204030204" pitchFamily="34" charset="0"/>
                <a:cs typeface="Calibri" panose="020F0502020204030204" pitchFamily="34" charset="0"/>
              </a:rPr>
              <a:t>[1] </a:t>
            </a:r>
            <a:r>
              <a:rPr lang="en-US" b="1" dirty="0" smtClean="0">
                <a:latin typeface="Calibri" panose="020F0502020204030204" pitchFamily="34" charset="0"/>
                <a:cs typeface="Calibri" panose="020F0502020204030204" pitchFamily="34" charset="0"/>
              </a:rPr>
              <a:t>H. Goyal, “Characterizing </a:t>
            </a:r>
            <a:r>
              <a:rPr lang="en-US" b="1" dirty="0">
                <a:latin typeface="Calibri" panose="020F0502020204030204" pitchFamily="34" charset="0"/>
                <a:cs typeface="Calibri" panose="020F0502020204030204" pitchFamily="34" charset="0"/>
              </a:rPr>
              <a:t>Processors for Time and Energy </a:t>
            </a:r>
            <a:r>
              <a:rPr lang="en-US" b="1" dirty="0" smtClean="0">
                <a:latin typeface="Calibri" panose="020F0502020204030204" pitchFamily="34" charset="0"/>
                <a:cs typeface="Calibri" panose="020F0502020204030204" pitchFamily="34" charset="0"/>
              </a:rPr>
              <a:t>Optimization,” </a:t>
            </a:r>
            <a:r>
              <a:rPr lang="en-US" b="1" dirty="0">
                <a:latin typeface="Calibri" panose="020F0502020204030204" pitchFamily="34" charset="0"/>
                <a:cs typeface="Calibri" panose="020F0502020204030204" pitchFamily="34" charset="0"/>
              </a:rPr>
              <a:t>Master's</a:t>
            </a:r>
          </a:p>
          <a:p>
            <a:r>
              <a:rPr lang="en-US" b="1" dirty="0">
                <a:latin typeface="Calibri" panose="020F0502020204030204" pitchFamily="34" charset="0"/>
                <a:cs typeface="Calibri" panose="020F0502020204030204" pitchFamily="34" charset="0"/>
              </a:rPr>
              <a:t>thesis, Auburn University, Auburn, Alabama, </a:t>
            </a:r>
            <a:r>
              <a:rPr lang="en-US" b="1" dirty="0" smtClean="0">
                <a:latin typeface="Calibri" panose="020F0502020204030204" pitchFamily="34" charset="0"/>
                <a:cs typeface="Calibri" panose="020F0502020204030204" pitchFamily="34" charset="0"/>
              </a:rPr>
              <a:t>USA, Aug 2016.</a:t>
            </a:r>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rPr>
              <a:t>[2] </a:t>
            </a:r>
            <a:r>
              <a:rPr lang="en-US" b="1" dirty="0" smtClean="0">
                <a:latin typeface="Calibri" panose="020F0502020204030204" pitchFamily="34" charset="0"/>
              </a:rPr>
              <a:t>H. </a:t>
            </a:r>
            <a:r>
              <a:rPr lang="en-US" b="1" dirty="0">
                <a:latin typeface="Calibri" panose="020F0502020204030204" pitchFamily="34" charset="0"/>
              </a:rPr>
              <a:t>Goyal </a:t>
            </a:r>
            <a:r>
              <a:rPr lang="en-US" b="1" dirty="0">
                <a:latin typeface="Calibri" panose="020F0502020204030204" pitchFamily="34" charset="0"/>
                <a:ea typeface="Calibri" panose="020F0502020204030204" pitchFamily="34" charset="0"/>
                <a:cs typeface="Times New Roman" panose="02020603050405020304" pitchFamily="18" charset="0"/>
              </a:rPr>
              <a:t>and V. D. Agrawal</a:t>
            </a:r>
            <a:r>
              <a:rPr lang="en-US" b="1" dirty="0">
                <a:latin typeface="Calibri" panose="020F0502020204030204" pitchFamily="34" charset="0"/>
              </a:rPr>
              <a:t>, “Characterizing Processors for Energy and Performance </a:t>
            </a:r>
            <a:r>
              <a:rPr lang="en-US" b="1" dirty="0" smtClean="0">
                <a:latin typeface="Calibri" panose="020F0502020204030204" pitchFamily="34" charset="0"/>
              </a:rPr>
              <a:t>Management,” </a:t>
            </a:r>
            <a:r>
              <a:rPr lang="en-US" b="1" dirty="0">
                <a:latin typeface="Calibri" panose="020F0502020204030204" pitchFamily="34" charset="0"/>
              </a:rPr>
              <a:t>in </a:t>
            </a:r>
            <a:r>
              <a:rPr lang="en-US" b="1" i="1" dirty="0">
                <a:latin typeface="Calibri" panose="020F0502020204030204" pitchFamily="34" charset="0"/>
              </a:rPr>
              <a:t>Proc. 16th International Workshop on Microprocessor/</a:t>
            </a:r>
            <a:r>
              <a:rPr lang="en-US" b="1" i="1" dirty="0" err="1">
                <a:latin typeface="Calibri" panose="020F0502020204030204" pitchFamily="34" charset="0"/>
              </a:rPr>
              <a:t>SoC</a:t>
            </a:r>
            <a:r>
              <a:rPr lang="en-US" b="1" i="1" dirty="0">
                <a:latin typeface="Calibri" panose="020F0502020204030204" pitchFamily="34" charset="0"/>
              </a:rPr>
              <a:t> Test and Verification</a:t>
            </a:r>
            <a:r>
              <a:rPr lang="en-US" b="1" dirty="0">
                <a:latin typeface="Calibri" panose="020F0502020204030204" pitchFamily="34" charset="0"/>
              </a:rPr>
              <a:t> (MTV), Austin, Texas, Dec. 3-4, </a:t>
            </a:r>
            <a:r>
              <a:rPr lang="en-US" b="1" dirty="0" smtClean="0">
                <a:latin typeface="Calibri" panose="020F0502020204030204" pitchFamily="34" charset="0"/>
              </a:rPr>
              <a:t>2015.</a:t>
            </a:r>
            <a:endParaRPr lang="en-US" b="1" dirty="0">
              <a:latin typeface="Calibri" panose="020F0502020204030204" pitchFamily="34"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[3] </a:t>
            </a:r>
            <a:r>
              <a:rPr lang="en-US" b="1" dirty="0" smtClean="0">
                <a:latin typeface="Calibri" panose="020F0502020204030204" pitchFamily="34" charset="0"/>
              </a:rPr>
              <a:t>H. </a:t>
            </a:r>
            <a:r>
              <a:rPr lang="en-US" b="1" dirty="0">
                <a:latin typeface="Calibri" panose="020F0502020204030204" pitchFamily="34" charset="0"/>
              </a:rPr>
              <a:t>Goyal </a:t>
            </a:r>
            <a:r>
              <a:rPr lang="en-US" b="1" dirty="0">
                <a:latin typeface="Calibri" panose="020F0502020204030204" pitchFamily="34" charset="0"/>
                <a:ea typeface="Calibri" panose="020F0502020204030204" pitchFamily="34" charset="0"/>
                <a:cs typeface="Times New Roman" panose="02020603050405020304" pitchFamily="18" charset="0"/>
              </a:rPr>
              <a:t>and V. D. Agrawal</a:t>
            </a:r>
            <a:r>
              <a:rPr lang="en-US" b="1" dirty="0">
                <a:latin typeface="Calibri" panose="020F0502020204030204" pitchFamily="34" charset="0"/>
              </a:rPr>
              <a:t>, “Characterizing Processors for Energy and Performance </a:t>
            </a:r>
            <a:r>
              <a:rPr lang="en-US" b="1" dirty="0" smtClean="0">
                <a:latin typeface="Calibri" panose="020F0502020204030204" pitchFamily="34" charset="0"/>
              </a:rPr>
              <a:t>Management,” </a:t>
            </a:r>
            <a:r>
              <a:rPr lang="nl-NL" b="1" i="1" dirty="0">
                <a:latin typeface="Calibri" panose="020F0502020204030204" pitchFamily="34" charset="0"/>
              </a:rPr>
              <a:t>IEEE VLSI Test Symposium</a:t>
            </a:r>
            <a:r>
              <a:rPr lang="nl-NL" b="1" dirty="0">
                <a:latin typeface="Calibri" panose="020F0502020204030204" pitchFamily="34" charset="0"/>
              </a:rPr>
              <a:t>, Las vegas, CA, April 2016 (Poster</a:t>
            </a:r>
            <a:r>
              <a:rPr lang="nl-NL" b="1" dirty="0" smtClean="0">
                <a:latin typeface="Calibri" panose="020F0502020204030204" pitchFamily="34"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[4] D. A. Patterson and J. L. Hennessy, </a:t>
            </a:r>
            <a:r>
              <a:rPr lang="en-US" i="1" dirty="0">
                <a:latin typeface="Calibri" panose="020F0502020204030204" pitchFamily="34" charset="0"/>
                <a:ea typeface="Calibri" panose="020F0502020204030204" pitchFamily="34" charset="0"/>
                <a:cs typeface="Times New Roman" panose="02020603050405020304" pitchFamily="18" charset="0"/>
              </a:rPr>
              <a:t>Computer </a:t>
            </a:r>
            <a:r>
              <a:rPr lang="en-US" i="1" dirty="0" smtClean="0">
                <a:latin typeface="Calibri" panose="020F0502020204030204" pitchFamily="34" charset="0"/>
                <a:ea typeface="Calibri" panose="020F0502020204030204" pitchFamily="34" charset="0"/>
                <a:cs typeface="Times New Roman" panose="02020603050405020304" pitchFamily="18" charset="0"/>
              </a:rPr>
              <a:t>Organization &amp; </a:t>
            </a:r>
            <a:r>
              <a:rPr lang="en-US" i="1" dirty="0">
                <a:latin typeface="Calibri" panose="020F0502020204030204" pitchFamily="34" charset="0"/>
                <a:ea typeface="Calibri" panose="020F0502020204030204" pitchFamily="34" charset="0"/>
                <a:cs typeface="Times New Roman" panose="02020603050405020304" pitchFamily="18" charset="0"/>
              </a:rPr>
              <a:t>Design, the Hardware/Software Interface</a:t>
            </a:r>
            <a:r>
              <a:rPr lang="en-US" dirty="0">
                <a:latin typeface="Calibri" panose="020F0502020204030204" pitchFamily="34" charset="0"/>
                <a:ea typeface="Calibri" panose="020F0502020204030204" pitchFamily="34" charset="0"/>
                <a:cs typeface="Times New Roman" panose="02020603050405020304" pitchFamily="18" charset="0"/>
              </a:rPr>
              <a:t>. San Francisco, California: Morgan Kaufman, fourth edition, 2008.</a:t>
            </a:r>
          </a:p>
          <a:p>
            <a:r>
              <a:rPr lang="en-US" dirty="0">
                <a:latin typeface="Calibri" panose="020F0502020204030204" pitchFamily="34" charset="0"/>
                <a:ea typeface="Calibri" panose="020F0502020204030204" pitchFamily="34" charset="0"/>
                <a:cs typeface="Times New Roman" panose="02020603050405020304" pitchFamily="18" charset="0"/>
              </a:rPr>
              <a:t>[5] </a:t>
            </a:r>
            <a:r>
              <a:rPr lang="en-US" dirty="0" smtClean="0">
                <a:latin typeface="Calibri" panose="020F0502020204030204" pitchFamily="34" charset="0"/>
                <a:ea typeface="Calibri" panose="020F0502020204030204" pitchFamily="34" charset="0"/>
                <a:cs typeface="Times New Roman" panose="02020603050405020304" pitchFamily="18" charset="0"/>
              </a:rPr>
              <a:t>A. </a:t>
            </a:r>
            <a:r>
              <a:rPr lang="en-US" dirty="0" err="1">
                <a:latin typeface="Calibri" panose="020F0502020204030204" pitchFamily="34" charset="0"/>
                <a:ea typeface="Calibri" panose="020F0502020204030204" pitchFamily="34" charset="0"/>
                <a:cs typeface="Times New Roman" panose="02020603050405020304" pitchFamily="18" charset="0"/>
              </a:rPr>
              <a:t>S</a:t>
            </a:r>
            <a:r>
              <a:rPr lang="en-US" dirty="0" err="1" smtClean="0">
                <a:latin typeface="Calibri" panose="020F0502020204030204" pitchFamily="34" charset="0"/>
                <a:ea typeface="Calibri" panose="020F0502020204030204" pitchFamily="34" charset="0"/>
                <a:cs typeface="Times New Roman" panose="02020603050405020304" pitchFamily="18" charset="0"/>
              </a:rPr>
              <a:t>hinde</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and V. D. Agrawal, “Managing Performance and Efficiency of a </a:t>
            </a:r>
            <a:r>
              <a:rPr lang="en-US" dirty="0" smtClean="0">
                <a:latin typeface="Calibri" panose="020F0502020204030204" pitchFamily="34" charset="0"/>
                <a:ea typeface="Calibri" panose="020F0502020204030204" pitchFamily="34" charset="0"/>
                <a:cs typeface="Times New Roman" panose="02020603050405020304" pitchFamily="18" charset="0"/>
              </a:rPr>
              <a:t>Processor,” </a:t>
            </a:r>
            <a:r>
              <a:rPr lang="en-US" dirty="0">
                <a:latin typeface="Calibri" panose="020F0502020204030204" pitchFamily="34" charset="0"/>
                <a:ea typeface="Calibri" panose="020F0502020204030204" pitchFamily="34" charset="0"/>
                <a:cs typeface="Times New Roman" panose="02020603050405020304" pitchFamily="18" charset="0"/>
              </a:rPr>
              <a:t>in </a:t>
            </a:r>
            <a:r>
              <a:rPr lang="en-US" i="1" dirty="0" smtClean="0">
                <a:latin typeface="Calibri" panose="020F0502020204030204" pitchFamily="34" charset="0"/>
                <a:ea typeface="Calibri" panose="020F0502020204030204" pitchFamily="34" charset="0"/>
                <a:cs typeface="Times New Roman" panose="02020603050405020304" pitchFamily="18" charset="0"/>
              </a:rPr>
              <a:t>Proc</a:t>
            </a:r>
            <a:r>
              <a:rPr lang="en-US" i="1" dirty="0">
                <a:latin typeface="Calibri" panose="020F0502020204030204" pitchFamily="34" charset="0"/>
                <a:ea typeface="Calibri" panose="020F0502020204030204" pitchFamily="34" charset="0"/>
                <a:cs typeface="Times New Roman" panose="02020603050405020304" pitchFamily="18" charset="0"/>
              </a:rPr>
              <a:t>. 45</a:t>
            </a:r>
            <a:r>
              <a:rPr lang="en-US" i="1" baseline="30000" dirty="0">
                <a:latin typeface="Calibri" panose="020F0502020204030204" pitchFamily="34" charset="0"/>
                <a:ea typeface="Calibri" panose="020F0502020204030204" pitchFamily="34" charset="0"/>
                <a:cs typeface="Times New Roman" panose="02020603050405020304" pitchFamily="18" charset="0"/>
              </a:rPr>
              <a:t>th</a:t>
            </a:r>
            <a:r>
              <a:rPr lang="en-US" i="1" dirty="0">
                <a:latin typeface="Calibri" panose="020F0502020204030204" pitchFamily="34" charset="0"/>
                <a:ea typeface="Calibri" panose="020F0502020204030204" pitchFamily="34" charset="0"/>
                <a:cs typeface="Times New Roman" panose="02020603050405020304" pitchFamily="18" charset="0"/>
              </a:rPr>
              <a:t> Southeastern </a:t>
            </a:r>
            <a:r>
              <a:rPr lang="en-US" i="1" dirty="0" err="1">
                <a:latin typeface="Calibri" panose="020F0502020204030204" pitchFamily="34" charset="0"/>
                <a:ea typeface="Calibri" panose="020F0502020204030204" pitchFamily="34" charset="0"/>
                <a:cs typeface="Times New Roman" panose="02020603050405020304" pitchFamily="18" charset="0"/>
              </a:rPr>
              <a:t>Symp</a:t>
            </a:r>
            <a:r>
              <a:rPr lang="en-US" i="1" dirty="0">
                <a:latin typeface="Calibri" panose="020F0502020204030204" pitchFamily="34" charset="0"/>
                <a:ea typeface="Calibri" panose="020F0502020204030204" pitchFamily="34" charset="0"/>
                <a:cs typeface="Times New Roman" panose="02020603050405020304" pitchFamily="18" charset="0"/>
              </a:rPr>
              <a:t>. System Theory</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2013, pp. 59-62.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rPr>
              <a:t>[6] K. Kim and V. D. Agrawal, “Dual Voltage Design for Minimum Energy using Gate Slack,” in </a:t>
            </a:r>
            <a:r>
              <a:rPr lang="en-US" i="1" dirty="0">
                <a:latin typeface="Calibri" panose="020F0502020204030204" pitchFamily="34" charset="0"/>
              </a:rPr>
              <a:t>Proc. International Conf. on Industrial Technology</a:t>
            </a:r>
            <a:r>
              <a:rPr lang="en-US" dirty="0">
                <a:latin typeface="Calibri" panose="020F0502020204030204" pitchFamily="34" charset="0"/>
              </a:rPr>
              <a:t>, 2011, pp. 419–424. </a:t>
            </a:r>
          </a:p>
          <a:p>
            <a:r>
              <a:rPr lang="en-US" dirty="0">
                <a:latin typeface="Calibri" panose="020F0502020204030204" pitchFamily="34" charset="0"/>
              </a:rPr>
              <a:t>[7] K. Kim and V. D. Agrawal, “Minimum Energy CMOS Design with Dual Subthreshold Supply and Multiple Logic-Level Gates,” in </a:t>
            </a:r>
            <a:r>
              <a:rPr lang="en-US" i="1" dirty="0">
                <a:latin typeface="Calibri" panose="020F0502020204030204" pitchFamily="34" charset="0"/>
              </a:rPr>
              <a:t>Proc. International </a:t>
            </a:r>
            <a:r>
              <a:rPr lang="en-US" i="1" dirty="0" err="1">
                <a:latin typeface="Calibri" panose="020F0502020204030204" pitchFamily="34" charset="0"/>
              </a:rPr>
              <a:t>Symp</a:t>
            </a:r>
            <a:r>
              <a:rPr lang="en-US" i="1" dirty="0">
                <a:latin typeface="Calibri" panose="020F0502020204030204" pitchFamily="34" charset="0"/>
              </a:rPr>
              <a:t>. Quality Electronic Design</a:t>
            </a:r>
            <a:r>
              <a:rPr lang="en-US" dirty="0">
                <a:latin typeface="Calibri" panose="020F0502020204030204" pitchFamily="34" charset="0"/>
              </a:rPr>
              <a:t>, 2011, pp. 689–694.</a:t>
            </a:r>
          </a:p>
          <a:p>
            <a:r>
              <a:rPr lang="en-US" dirty="0">
                <a:latin typeface="Calibri" panose="020F0502020204030204" pitchFamily="34" charset="0"/>
              </a:rPr>
              <a:t>[8] </a:t>
            </a:r>
            <a:r>
              <a:rPr lang="en-US" dirty="0" smtClean="0">
                <a:latin typeface="Calibri" panose="020F0502020204030204" pitchFamily="34" charset="0"/>
              </a:rPr>
              <a:t>C. </a:t>
            </a:r>
            <a:r>
              <a:rPr lang="en-US" dirty="0" err="1" smtClean="0">
                <a:latin typeface="Calibri" panose="020F0502020204030204" pitchFamily="34" charset="0"/>
              </a:rPr>
              <a:t>Bienia</a:t>
            </a:r>
            <a:r>
              <a:rPr lang="en-US" dirty="0" smtClean="0">
                <a:latin typeface="Calibri" panose="020F0502020204030204" pitchFamily="34" charset="0"/>
              </a:rPr>
              <a:t>, </a:t>
            </a:r>
            <a:r>
              <a:rPr lang="en-US" i="1" dirty="0" smtClean="0">
                <a:latin typeface="Calibri" panose="020F0502020204030204" pitchFamily="34" charset="0"/>
              </a:rPr>
              <a:t>et </a:t>
            </a:r>
            <a:r>
              <a:rPr lang="en-US" i="1" dirty="0">
                <a:latin typeface="Calibri" panose="020F0502020204030204" pitchFamily="34" charset="0"/>
              </a:rPr>
              <a:t>al</a:t>
            </a:r>
            <a:r>
              <a:rPr lang="en-US" dirty="0" smtClean="0">
                <a:latin typeface="Calibri" panose="020F0502020204030204" pitchFamily="34" charset="0"/>
              </a:rPr>
              <a:t>., “The </a:t>
            </a:r>
            <a:r>
              <a:rPr lang="en-US" dirty="0">
                <a:latin typeface="Calibri" panose="020F0502020204030204" pitchFamily="34" charset="0"/>
              </a:rPr>
              <a:t>PARSEC </a:t>
            </a:r>
            <a:r>
              <a:rPr lang="en-US" dirty="0" smtClean="0">
                <a:latin typeface="Calibri" panose="020F0502020204030204" pitchFamily="34" charset="0"/>
              </a:rPr>
              <a:t>Benchmark </a:t>
            </a:r>
            <a:r>
              <a:rPr lang="en-US" dirty="0">
                <a:latin typeface="Calibri" panose="020F0502020204030204" pitchFamily="34" charset="0"/>
              </a:rPr>
              <a:t>S</a:t>
            </a:r>
            <a:r>
              <a:rPr lang="en-US" dirty="0" smtClean="0">
                <a:latin typeface="Calibri" panose="020F0502020204030204" pitchFamily="34" charset="0"/>
              </a:rPr>
              <a:t>uite</a:t>
            </a:r>
            <a:r>
              <a:rPr lang="en-US" dirty="0">
                <a:latin typeface="Calibri" panose="020F0502020204030204" pitchFamily="34" charset="0"/>
              </a:rPr>
              <a:t>: Characterization and </a:t>
            </a:r>
            <a:r>
              <a:rPr lang="en-US" dirty="0" smtClean="0">
                <a:latin typeface="Calibri" panose="020F0502020204030204" pitchFamily="34" charset="0"/>
              </a:rPr>
              <a:t>Architectural </a:t>
            </a:r>
            <a:r>
              <a:rPr lang="en-US" dirty="0" smtClean="0">
                <a:latin typeface="Calibri" panose="020F0502020204030204" pitchFamily="34" charset="0"/>
              </a:rPr>
              <a:t>I</a:t>
            </a:r>
            <a:r>
              <a:rPr lang="en-US" dirty="0" smtClean="0">
                <a:latin typeface="Calibri" panose="020F0502020204030204" pitchFamily="34" charset="0"/>
              </a:rPr>
              <a:t>mplications</a:t>
            </a:r>
            <a:r>
              <a:rPr lang="en-US" dirty="0" smtClean="0">
                <a:latin typeface="Calibri" panose="020F0502020204030204" pitchFamily="34" charset="0"/>
              </a:rPr>
              <a:t>,”</a:t>
            </a:r>
            <a:r>
              <a:rPr lang="en-US" dirty="0" smtClean="0">
                <a:latin typeface="Calibri" panose="020F0502020204030204" pitchFamily="34" charset="0"/>
              </a:rPr>
              <a:t> in </a:t>
            </a:r>
            <a:r>
              <a:rPr lang="en-US" i="1" dirty="0" smtClean="0">
                <a:latin typeface="Calibri" panose="020F0502020204030204" pitchFamily="34" charset="0"/>
              </a:rPr>
              <a:t>Proc. </a:t>
            </a:r>
            <a:r>
              <a:rPr lang="en-US" i="1" dirty="0">
                <a:latin typeface="Calibri" panose="020F0502020204030204" pitchFamily="34" charset="0"/>
              </a:rPr>
              <a:t>17th International Symposium on Parallel Architectures and Compilation </a:t>
            </a:r>
            <a:r>
              <a:rPr lang="en-US" i="1" dirty="0" smtClean="0">
                <a:latin typeface="Calibri" panose="020F0502020204030204" pitchFamily="34" charset="0"/>
              </a:rPr>
              <a:t>Techniques</a:t>
            </a:r>
            <a:r>
              <a:rPr lang="en-US" dirty="0" smtClean="0">
                <a:latin typeface="Calibri" panose="020F0502020204030204" pitchFamily="34" charset="0"/>
              </a:rPr>
              <a:t>, </a:t>
            </a:r>
            <a:r>
              <a:rPr lang="en-US" dirty="0" smtClean="0">
                <a:latin typeface="Calibri" panose="020F0502020204030204" pitchFamily="34" charset="0"/>
              </a:rPr>
              <a:t>2008.</a:t>
            </a:r>
            <a:endParaRPr lang="en-US"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DAF9EE7D-FB37-4E04-8982-7171E671F843}" type="slidenum">
              <a:rPr lang="en-US" smtClean="0"/>
              <a:pPr/>
              <a:t>30</a:t>
            </a:fld>
            <a:endParaRPr lang="en-US"/>
          </a:p>
        </p:txBody>
      </p:sp>
    </p:spTree>
    <p:extLst>
      <p:ext uri="{BB962C8B-B14F-4D97-AF65-F5344CB8AC3E}">
        <p14:creationId xmlns:p14="http://schemas.microsoft.com/office/powerpoint/2010/main" val="3578321200"/>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Calibri" panose="020F0502020204030204" pitchFamily="34" charset="0"/>
              </a:rPr>
              <a:t>References</a:t>
            </a:r>
          </a:p>
        </p:txBody>
      </p:sp>
      <p:sp>
        <p:nvSpPr>
          <p:cNvPr id="5" name="Date Placeholder 4"/>
          <p:cNvSpPr>
            <a:spLocks noGrp="1"/>
          </p:cNvSpPr>
          <p:nvPr>
            <p:ph type="dt" sz="half" idx="10"/>
          </p:nvPr>
        </p:nvSpPr>
        <p:spPr/>
        <p:txBody>
          <a:bodyPr/>
          <a:lstStyle/>
          <a:p>
            <a:fld id="{BF566679-6F91-2549-9A08-C54099DC11B2}" type="datetime1">
              <a:rPr lang="en-US" smtClean="0"/>
              <a:t>6/28/2019</a:t>
            </a:fld>
            <a:endParaRPr lang="en-US"/>
          </a:p>
        </p:txBody>
      </p:sp>
      <p:sp>
        <p:nvSpPr>
          <p:cNvPr id="4" name="Rectangle 3"/>
          <p:cNvSpPr/>
          <p:nvPr/>
        </p:nvSpPr>
        <p:spPr>
          <a:xfrm>
            <a:off x="0" y="1433942"/>
            <a:ext cx="9144000" cy="5078313"/>
          </a:xfrm>
          <a:prstGeom prst="rect">
            <a:avLst/>
          </a:prstGeom>
        </p:spPr>
        <p:txBody>
          <a:bodyPr wrap="square">
            <a:spAutoFit/>
          </a:bodyPr>
          <a:lstStyle/>
          <a:p>
            <a:pPr algn="just"/>
            <a:r>
              <a:rPr lang="en-US" dirty="0">
                <a:latin typeface="Calibri" panose="020F0502020204030204" pitchFamily="34" charset="0"/>
              </a:rPr>
              <a:t>[9] </a:t>
            </a:r>
            <a:r>
              <a:rPr lang="en-US" dirty="0" smtClean="0">
                <a:latin typeface="Calibri" panose="020F0502020204030204" pitchFamily="34" charset="0"/>
              </a:rPr>
              <a:t>A. Wang, A. P. </a:t>
            </a:r>
            <a:r>
              <a:rPr lang="en-US" dirty="0" err="1">
                <a:latin typeface="Calibri" panose="020F0502020204030204" pitchFamily="34" charset="0"/>
              </a:rPr>
              <a:t>Chandrakasan</a:t>
            </a:r>
            <a:r>
              <a:rPr lang="en-US" dirty="0" smtClean="0">
                <a:latin typeface="Calibri" panose="020F0502020204030204" pitchFamily="34" charset="0"/>
              </a:rPr>
              <a:t>, and S. V. </a:t>
            </a:r>
            <a:r>
              <a:rPr lang="en-US" dirty="0" err="1" smtClean="0">
                <a:latin typeface="Calibri" panose="020F0502020204030204" pitchFamily="34" charset="0"/>
              </a:rPr>
              <a:t>Kosonocky</a:t>
            </a:r>
            <a:r>
              <a:rPr lang="en-US" dirty="0" smtClean="0">
                <a:latin typeface="Calibri" panose="020F0502020204030204" pitchFamily="34" charset="0"/>
              </a:rPr>
              <a:t>, </a:t>
            </a:r>
            <a:r>
              <a:rPr lang="en-US" dirty="0">
                <a:latin typeface="Calibri" panose="020F0502020204030204" pitchFamily="34" charset="0"/>
              </a:rPr>
              <a:t>"Optimal </a:t>
            </a:r>
            <a:r>
              <a:rPr lang="en-US" dirty="0" smtClean="0">
                <a:latin typeface="Calibri" panose="020F0502020204030204" pitchFamily="34" charset="0"/>
              </a:rPr>
              <a:t>Supply </a:t>
            </a:r>
            <a:r>
              <a:rPr lang="en-US" dirty="0">
                <a:latin typeface="Calibri" panose="020F0502020204030204" pitchFamily="34" charset="0"/>
              </a:rPr>
              <a:t>and </a:t>
            </a:r>
            <a:r>
              <a:rPr lang="en-US" dirty="0" smtClean="0">
                <a:latin typeface="Calibri" panose="020F0502020204030204" pitchFamily="34" charset="0"/>
              </a:rPr>
              <a:t>Threshold </a:t>
            </a:r>
            <a:r>
              <a:rPr lang="en-US" dirty="0">
                <a:latin typeface="Calibri" panose="020F0502020204030204" pitchFamily="34" charset="0"/>
              </a:rPr>
              <a:t>S</a:t>
            </a:r>
            <a:r>
              <a:rPr lang="en-US" dirty="0" smtClean="0">
                <a:latin typeface="Calibri" panose="020F0502020204030204" pitchFamily="34" charset="0"/>
              </a:rPr>
              <a:t>caling </a:t>
            </a:r>
            <a:r>
              <a:rPr lang="en-US" dirty="0">
                <a:latin typeface="Calibri" panose="020F0502020204030204" pitchFamily="34" charset="0"/>
              </a:rPr>
              <a:t>for </a:t>
            </a:r>
            <a:r>
              <a:rPr lang="en-US" dirty="0" smtClean="0">
                <a:latin typeface="Calibri" panose="020F0502020204030204" pitchFamily="34" charset="0"/>
              </a:rPr>
              <a:t>Subthreshold </a:t>
            </a:r>
            <a:r>
              <a:rPr lang="en-US" dirty="0">
                <a:latin typeface="Calibri" panose="020F0502020204030204" pitchFamily="34" charset="0"/>
              </a:rPr>
              <a:t>CMOS </a:t>
            </a:r>
            <a:r>
              <a:rPr lang="en-US" dirty="0" smtClean="0">
                <a:latin typeface="Calibri" panose="020F0502020204030204" pitchFamily="34" charset="0"/>
              </a:rPr>
              <a:t>Circuits,”</a:t>
            </a:r>
            <a:r>
              <a:rPr lang="en-US" dirty="0">
                <a:latin typeface="Calibri" panose="020F0502020204030204" pitchFamily="34" charset="0"/>
              </a:rPr>
              <a:t> </a:t>
            </a:r>
            <a:r>
              <a:rPr lang="en-US" dirty="0" smtClean="0">
                <a:latin typeface="Calibri" panose="020F0502020204030204" pitchFamily="34" charset="0"/>
              </a:rPr>
              <a:t>in</a:t>
            </a:r>
            <a:r>
              <a:rPr lang="en-US" i="1" dirty="0" smtClean="0">
                <a:latin typeface="Calibri" panose="020F0502020204030204" pitchFamily="34" charset="0"/>
              </a:rPr>
              <a:t> Proc. </a:t>
            </a:r>
            <a:r>
              <a:rPr lang="en-US" i="1" dirty="0">
                <a:latin typeface="Calibri" panose="020F0502020204030204" pitchFamily="34" charset="0"/>
              </a:rPr>
              <a:t>IEEE Computer Society Annual Symposium on</a:t>
            </a:r>
            <a:r>
              <a:rPr lang="en-US" dirty="0">
                <a:latin typeface="Calibri" panose="020F0502020204030204" pitchFamily="34" charset="0"/>
              </a:rPr>
              <a:t> </a:t>
            </a:r>
            <a:r>
              <a:rPr lang="en-US" i="1" dirty="0" smtClean="0">
                <a:latin typeface="Calibri" panose="020F0502020204030204" pitchFamily="34" charset="0"/>
              </a:rPr>
              <a:t>VLSI</a:t>
            </a:r>
            <a:r>
              <a:rPr lang="en-US" dirty="0" smtClean="0">
                <a:latin typeface="Calibri" panose="020F0502020204030204" pitchFamily="34" charset="0"/>
              </a:rPr>
              <a:t>, 2002, pp. 5-9</a:t>
            </a:r>
            <a:r>
              <a:rPr lang="en-US" dirty="0">
                <a:latin typeface="Calibri" panose="020F0502020204030204" pitchFamily="34" charset="0"/>
              </a:rPr>
              <a:t>.</a:t>
            </a:r>
            <a:endParaRPr lang="en-US" dirty="0">
              <a:latin typeface="Calibri" panose="020F0502020204030204" pitchFamily="34" charset="0"/>
            </a:endParaRPr>
          </a:p>
          <a:p>
            <a:pPr algn="just"/>
            <a:r>
              <a:rPr lang="en-US" dirty="0">
                <a:latin typeface="Calibri" panose="020F0502020204030204" pitchFamily="34" charset="0"/>
              </a:rPr>
              <a:t>[10] </a:t>
            </a:r>
            <a:r>
              <a:rPr lang="en-US" dirty="0" smtClean="0">
                <a:latin typeface="Calibri" panose="020F0502020204030204" pitchFamily="34" charset="0"/>
              </a:rPr>
              <a:t>P. </a:t>
            </a:r>
            <a:r>
              <a:rPr lang="en-US" dirty="0" err="1" smtClean="0">
                <a:latin typeface="Calibri" panose="020F0502020204030204" pitchFamily="34" charset="0"/>
              </a:rPr>
              <a:t>Venkataramani</a:t>
            </a:r>
            <a:r>
              <a:rPr lang="en-US" dirty="0">
                <a:latin typeface="Calibri" panose="020F0502020204030204" pitchFamily="34" charset="0"/>
              </a:rPr>
              <a:t>, </a:t>
            </a:r>
            <a:r>
              <a:rPr lang="en-US" dirty="0" smtClean="0">
                <a:latin typeface="Calibri" panose="020F0502020204030204" pitchFamily="34" charset="0"/>
              </a:rPr>
              <a:t>“</a:t>
            </a:r>
            <a:r>
              <a:rPr lang="en-US" dirty="0" smtClean="0">
                <a:latin typeface="Calibri" panose="020F0502020204030204" pitchFamily="34" charset="0"/>
              </a:rPr>
              <a:t>Reducing </a:t>
            </a:r>
            <a:r>
              <a:rPr lang="en-US" dirty="0">
                <a:latin typeface="Calibri" panose="020F0502020204030204" pitchFamily="34" charset="0"/>
              </a:rPr>
              <a:t>ATE Test Time by Voltage and Frequency </a:t>
            </a:r>
            <a:r>
              <a:rPr lang="en-US" dirty="0" smtClean="0">
                <a:latin typeface="Calibri" panose="020F0502020204030204" pitchFamily="34" charset="0"/>
              </a:rPr>
              <a:t>Scaling,” </a:t>
            </a:r>
            <a:r>
              <a:rPr lang="en-US" dirty="0">
                <a:latin typeface="Calibri" panose="020F0502020204030204" pitchFamily="34" charset="0"/>
              </a:rPr>
              <a:t>PhD </a:t>
            </a:r>
            <a:r>
              <a:rPr lang="en-US" dirty="0" smtClean="0">
                <a:latin typeface="Calibri" panose="020F0502020204030204" pitchFamily="34" charset="0"/>
              </a:rPr>
              <a:t>dissertation, </a:t>
            </a:r>
            <a:r>
              <a:rPr lang="en-US" dirty="0">
                <a:latin typeface="Calibri" panose="020F0502020204030204" pitchFamily="34" charset="0"/>
              </a:rPr>
              <a:t>Auburn University, Auburn, AL, </a:t>
            </a:r>
            <a:r>
              <a:rPr lang="en-US" dirty="0" smtClean="0">
                <a:latin typeface="Calibri" panose="020F0502020204030204" pitchFamily="34" charset="0"/>
              </a:rPr>
              <a:t>USA, May </a:t>
            </a:r>
            <a:r>
              <a:rPr lang="en-US" dirty="0">
                <a:latin typeface="Calibri" panose="020F0502020204030204" pitchFamily="34" charset="0"/>
              </a:rPr>
              <a:t>2014.</a:t>
            </a:r>
          </a:p>
          <a:p>
            <a:pPr algn="just"/>
            <a:r>
              <a:rPr lang="en-US" dirty="0">
                <a:latin typeface="Calibri" panose="020F0502020204030204" pitchFamily="34" charset="0"/>
              </a:rPr>
              <a:t>[11] </a:t>
            </a:r>
            <a:r>
              <a:rPr lang="en-US" dirty="0" smtClean="0">
                <a:latin typeface="Calibri" panose="020F0502020204030204" pitchFamily="34" charset="0"/>
              </a:rPr>
              <a:t>P. </a:t>
            </a:r>
            <a:r>
              <a:rPr lang="en-US" dirty="0" err="1" smtClean="0">
                <a:latin typeface="Calibri" panose="020F0502020204030204" pitchFamily="34" charset="0"/>
              </a:rPr>
              <a:t>Venkataramani</a:t>
            </a:r>
            <a:r>
              <a:rPr lang="en-US" dirty="0" smtClean="0">
                <a:latin typeface="Calibri" panose="020F0502020204030204" pitchFamily="34" charset="0"/>
              </a:rPr>
              <a:t>, S. </a:t>
            </a:r>
            <a:r>
              <a:rPr lang="en-US" dirty="0">
                <a:latin typeface="Calibri" panose="020F0502020204030204" pitchFamily="34" charset="0"/>
              </a:rPr>
              <a:t>Sindia</a:t>
            </a:r>
            <a:r>
              <a:rPr lang="en-US" dirty="0" smtClean="0">
                <a:latin typeface="Calibri" panose="020F0502020204030204" pitchFamily="34" charset="0"/>
              </a:rPr>
              <a:t>, </a:t>
            </a:r>
            <a:r>
              <a:rPr lang="en-US" dirty="0">
                <a:latin typeface="Calibri" panose="020F0502020204030204" pitchFamily="34" charset="0"/>
              </a:rPr>
              <a:t>and </a:t>
            </a:r>
            <a:r>
              <a:rPr lang="en-US" dirty="0" smtClean="0">
                <a:latin typeface="Calibri" panose="020F0502020204030204" pitchFamily="34" charset="0"/>
              </a:rPr>
              <a:t>V. D. Agrawal, “A </a:t>
            </a:r>
            <a:r>
              <a:rPr lang="en-US" dirty="0">
                <a:latin typeface="Calibri" panose="020F0502020204030204" pitchFamily="34" charset="0"/>
              </a:rPr>
              <a:t>Test Time Theorem and its </a:t>
            </a:r>
            <a:r>
              <a:rPr lang="en-US" dirty="0" smtClean="0">
                <a:latin typeface="Calibri" panose="020F0502020204030204" pitchFamily="34" charset="0"/>
              </a:rPr>
              <a:t>Applications,” </a:t>
            </a:r>
            <a:r>
              <a:rPr lang="en-US" i="1" dirty="0">
                <a:latin typeface="Calibri" panose="020F0502020204030204" pitchFamily="34" charset="0"/>
              </a:rPr>
              <a:t>Journal of Electronic Testing: Theory and </a:t>
            </a:r>
            <a:r>
              <a:rPr lang="en-US" i="1" dirty="0" smtClean="0">
                <a:latin typeface="Calibri" panose="020F0502020204030204" pitchFamily="34" charset="0"/>
              </a:rPr>
              <a:t>Applications, </a:t>
            </a:r>
            <a:r>
              <a:rPr lang="en-US" dirty="0" smtClean="0">
                <a:latin typeface="Calibri" panose="020F0502020204030204" pitchFamily="34" charset="0"/>
              </a:rPr>
              <a:t>vol.</a:t>
            </a:r>
            <a:r>
              <a:rPr lang="en-US" i="1" dirty="0" smtClean="0">
                <a:latin typeface="Calibri" panose="020F0502020204030204" pitchFamily="34" charset="0"/>
              </a:rPr>
              <a:t> </a:t>
            </a:r>
            <a:r>
              <a:rPr lang="en-US" dirty="0" smtClean="0">
                <a:latin typeface="Calibri" panose="020F0502020204030204" pitchFamily="34" charset="0"/>
              </a:rPr>
              <a:t>30</a:t>
            </a:r>
            <a:r>
              <a:rPr lang="en-US" dirty="0">
                <a:latin typeface="Calibri" panose="020F0502020204030204" pitchFamily="34" charset="0"/>
              </a:rPr>
              <a:t>, </a:t>
            </a:r>
            <a:r>
              <a:rPr lang="en-US" dirty="0" smtClean="0">
                <a:latin typeface="Calibri" panose="020F0502020204030204" pitchFamily="34" charset="0"/>
              </a:rPr>
              <a:t>no. 2, pp. 229-236, 2014.</a:t>
            </a:r>
            <a:endParaRPr lang="en-US" dirty="0">
              <a:latin typeface="Calibri" panose="020F0502020204030204" pitchFamily="34" charset="0"/>
            </a:endParaRPr>
          </a:p>
          <a:p>
            <a:pPr algn="just"/>
            <a:r>
              <a:rPr lang="en-US" dirty="0"/>
              <a:t>[12] </a:t>
            </a:r>
            <a:r>
              <a:rPr lang="en-US" dirty="0" smtClean="0"/>
              <a:t>P. </a:t>
            </a:r>
            <a:r>
              <a:rPr lang="en-US" dirty="0" err="1" smtClean="0"/>
              <a:t>Venkataramani</a:t>
            </a:r>
            <a:r>
              <a:rPr lang="en-US" dirty="0" smtClean="0"/>
              <a:t> </a:t>
            </a:r>
            <a:r>
              <a:rPr lang="en-US" dirty="0"/>
              <a:t>and </a:t>
            </a:r>
            <a:r>
              <a:rPr lang="en-US" dirty="0" smtClean="0"/>
              <a:t>V. D. Agrawal, “Reducing </a:t>
            </a:r>
            <a:r>
              <a:rPr lang="en-US" dirty="0"/>
              <a:t>Test Time of Power </a:t>
            </a:r>
            <a:r>
              <a:rPr lang="en-US" dirty="0" smtClean="0"/>
              <a:t>Constrained </a:t>
            </a:r>
            <a:r>
              <a:rPr lang="en-US" dirty="0"/>
              <a:t>Test by </a:t>
            </a:r>
            <a:r>
              <a:rPr lang="en-US" dirty="0">
                <a:latin typeface="Calibri" panose="020F0502020204030204" pitchFamily="34" charset="0"/>
              </a:rPr>
              <a:t>Optimal </a:t>
            </a:r>
            <a:r>
              <a:rPr lang="en-US" dirty="0" smtClean="0">
                <a:latin typeface="Calibri" panose="020F0502020204030204" pitchFamily="34" charset="0"/>
              </a:rPr>
              <a:t>Selection </a:t>
            </a:r>
            <a:r>
              <a:rPr lang="en-US" dirty="0">
                <a:latin typeface="Calibri" panose="020F0502020204030204" pitchFamily="34" charset="0"/>
              </a:rPr>
              <a:t>of Supply </a:t>
            </a:r>
            <a:r>
              <a:rPr lang="en-US" dirty="0" smtClean="0">
                <a:latin typeface="Calibri" panose="020F0502020204030204" pitchFamily="34" charset="0"/>
              </a:rPr>
              <a:t>Voltage,” in </a:t>
            </a:r>
            <a:r>
              <a:rPr lang="en-US" i="1" dirty="0">
                <a:latin typeface="Calibri" panose="020F0502020204030204" pitchFamily="34" charset="0"/>
              </a:rPr>
              <a:t>Proc. 26th International Conf. VLSI </a:t>
            </a:r>
            <a:r>
              <a:rPr lang="en-US" i="1" dirty="0" smtClean="0">
                <a:latin typeface="Calibri" panose="020F0502020204030204" pitchFamily="34" charset="0"/>
              </a:rPr>
              <a:t>Design</a:t>
            </a:r>
            <a:r>
              <a:rPr lang="en-US" dirty="0" smtClean="0">
                <a:latin typeface="Calibri" panose="020F0502020204030204" pitchFamily="34" charset="0"/>
              </a:rPr>
              <a:t>, </a:t>
            </a:r>
            <a:r>
              <a:rPr lang="en-US" dirty="0" smtClean="0">
                <a:latin typeface="Calibri" panose="020F0502020204030204" pitchFamily="34" charset="0"/>
              </a:rPr>
              <a:t>Jan</a:t>
            </a:r>
            <a:r>
              <a:rPr lang="en-US" dirty="0">
                <a:latin typeface="Calibri" panose="020F0502020204030204" pitchFamily="34" charset="0"/>
              </a:rPr>
              <a:t>. </a:t>
            </a:r>
            <a:r>
              <a:rPr lang="en-US" dirty="0" smtClean="0">
                <a:latin typeface="Calibri" panose="020F0502020204030204" pitchFamily="34" charset="0"/>
              </a:rPr>
              <a:t>2013, </a:t>
            </a:r>
            <a:r>
              <a:rPr lang="en-US" dirty="0">
                <a:latin typeface="Calibri" panose="020F0502020204030204" pitchFamily="34" charset="0"/>
              </a:rPr>
              <a:t>pp. 273-278.</a:t>
            </a:r>
          </a:p>
          <a:p>
            <a:r>
              <a:rPr lang="en-US" dirty="0">
                <a:latin typeface="Calibri" panose="020F0502020204030204" pitchFamily="34" charset="0"/>
              </a:rPr>
              <a:t>[13] Design Architect User Guide. Mentor Graphics Corp., Wilsonville, OR, 1991-1995.</a:t>
            </a:r>
          </a:p>
          <a:p>
            <a:r>
              <a:rPr lang="en-US" dirty="0">
                <a:latin typeface="Calibri" panose="020F0502020204030204" pitchFamily="34" charset="0"/>
              </a:rPr>
              <a:t>[14] HSPICE Signal Integrity User Guide. Synopsys, Inc., 700, East </a:t>
            </a:r>
            <a:r>
              <a:rPr lang="en-US" dirty="0" smtClean="0">
                <a:latin typeface="Calibri" panose="020F0502020204030204" pitchFamily="34" charset="0"/>
              </a:rPr>
              <a:t>Middlefield Road, Mountain </a:t>
            </a:r>
            <a:r>
              <a:rPr lang="en-US" dirty="0">
                <a:latin typeface="Calibri" panose="020F0502020204030204" pitchFamily="34" charset="0"/>
              </a:rPr>
              <a:t>View, CA 94043, 2010.</a:t>
            </a:r>
          </a:p>
          <a:p>
            <a:r>
              <a:rPr lang="en-US" dirty="0">
                <a:latin typeface="Calibri" panose="020F0502020204030204" pitchFamily="34" charset="0"/>
              </a:rPr>
              <a:t>[15] Leonardo Spectrum User Guide. Mentor Graphics Corp., Wilsonville, OR, 2011.</a:t>
            </a:r>
          </a:p>
          <a:p>
            <a:r>
              <a:rPr lang="en-US" dirty="0">
                <a:latin typeface="Calibri" panose="020F0502020204030204" pitchFamily="34" charset="0"/>
              </a:rPr>
              <a:t>[16] Questa Sim User Guide. Mentor Graphics Corp., Wilsonville, OR, 2011.</a:t>
            </a:r>
          </a:p>
          <a:p>
            <a:r>
              <a:rPr lang="en-US" dirty="0">
                <a:latin typeface="Calibri" panose="020F0502020204030204" pitchFamily="34" charset="0"/>
              </a:rPr>
              <a:t>[17] Intel Core i5-2500K Processor (6M Cache, up to 3.70 GHz) </a:t>
            </a:r>
            <a:r>
              <a:rPr lang="en-US" dirty="0" smtClean="0">
                <a:latin typeface="Calibri" panose="020F0502020204030204" pitchFamily="34" charset="0"/>
              </a:rPr>
              <a:t>Specifications</a:t>
            </a:r>
            <a:r>
              <a:rPr lang="en-US" dirty="0">
                <a:latin typeface="Calibri" panose="020F0502020204030204" pitchFamily="34" charset="0"/>
              </a:rPr>
              <a:t>, 2016. http://</a:t>
            </a:r>
            <a:r>
              <a:rPr lang="en-US" dirty="0" smtClean="0">
                <a:latin typeface="Calibri" panose="020F0502020204030204" pitchFamily="34" charset="0"/>
              </a:rPr>
              <a:t>ark.intel.com/products/52210/Intel-Core-i5-2500K-Processor-6M-Cache-up-to-3 </a:t>
            </a:r>
            <a:r>
              <a:rPr lang="en-US" dirty="0">
                <a:latin typeface="Calibri" panose="020F0502020204030204" pitchFamily="34" charset="0"/>
              </a:rPr>
              <a:t>70-GHz.</a:t>
            </a:r>
          </a:p>
          <a:p>
            <a:endParaRPr lang="en-US"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AF9EE7D-FB37-4E04-8982-7171E671F843}" type="slidenum">
              <a:rPr lang="en-US" smtClean="0"/>
              <a:pPr/>
              <a:t>31</a:t>
            </a:fld>
            <a:endParaRPr lang="en-US"/>
          </a:p>
        </p:txBody>
      </p:sp>
    </p:spTree>
    <p:extLst>
      <p:ext uri="{BB962C8B-B14F-4D97-AF65-F5344CB8AC3E}">
        <p14:creationId xmlns:p14="http://schemas.microsoft.com/office/powerpoint/2010/main" val="3901972366"/>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934" y="152400"/>
            <a:ext cx="8229600" cy="1251062"/>
          </a:xfrm>
        </p:spPr>
        <p:txBody>
          <a:bodyPr>
            <a:noAutofit/>
          </a:bodyPr>
          <a:lstStyle/>
          <a:p>
            <a:r>
              <a:rPr lang="en-US" sz="4400" dirty="0"/>
              <a:t/>
            </a:r>
            <a:br>
              <a:rPr lang="en-US" sz="4400" dirty="0"/>
            </a:br>
            <a:r>
              <a:rPr lang="en-US" sz="5400" dirty="0">
                <a:latin typeface="Calibri" panose="020F0502020204030204" pitchFamily="34" charset="0"/>
              </a:rPr>
              <a:t>Questions?</a:t>
            </a:r>
            <a:r>
              <a:rPr lang="en-US" sz="4400" dirty="0"/>
              <a:t/>
            </a:r>
            <a:br>
              <a:rPr lang="en-US" sz="4400" dirty="0"/>
            </a:br>
            <a:endParaRPr lang="en-US" sz="4400" dirty="0"/>
          </a:p>
        </p:txBody>
      </p:sp>
      <p:sp>
        <p:nvSpPr>
          <p:cNvPr id="5" name="Date Placeholder 4"/>
          <p:cNvSpPr>
            <a:spLocks noGrp="1"/>
          </p:cNvSpPr>
          <p:nvPr>
            <p:ph type="dt" sz="half" idx="10"/>
          </p:nvPr>
        </p:nvSpPr>
        <p:spPr/>
        <p:txBody>
          <a:bodyPr/>
          <a:lstStyle/>
          <a:p>
            <a:fld id="{F70EC489-BE24-FB49-AFCA-17A18C5CCCDD}" type="datetime1">
              <a:rPr lang="en-US" smtClean="0"/>
              <a:t>6/28/2019</a:t>
            </a:fld>
            <a:endParaRPr lang="en-US"/>
          </a:p>
        </p:txBody>
      </p:sp>
      <p:sp>
        <p:nvSpPr>
          <p:cNvPr id="8" name="Content Placeholder 8"/>
          <p:cNvSpPr>
            <a:spLocks noGrp="1"/>
          </p:cNvSpPr>
          <p:nvPr>
            <p:ph sz="half" idx="1"/>
          </p:nvPr>
        </p:nvSpPr>
        <p:spPr>
          <a:xfrm>
            <a:off x="2971801" y="3200400"/>
            <a:ext cx="3352800" cy="1143000"/>
          </a:xfrm>
        </p:spPr>
        <p:txBody>
          <a:bodyPr>
            <a:normAutofit fontScale="25000" lnSpcReduction="20000"/>
          </a:bodyPr>
          <a:lstStyle/>
          <a:p>
            <a:pPr marL="118872" indent="0">
              <a:lnSpc>
                <a:spcPct val="120000"/>
              </a:lnSpc>
              <a:spcAft>
                <a:spcPts val="800"/>
              </a:spcAft>
              <a:buNone/>
            </a:pPr>
            <a:r>
              <a:rPr lang="en-US" sz="21600" dirty="0">
                <a:latin typeface="Calibri" panose="020F0502020204030204" pitchFamily="34" charset="0"/>
              </a:rPr>
              <a:t>Thank You</a:t>
            </a:r>
          </a:p>
          <a:p>
            <a:pPr>
              <a:lnSpc>
                <a:spcPct val="120000"/>
              </a:lnSpc>
              <a:spcAft>
                <a:spcPts val="800"/>
              </a:spcAft>
            </a:pPr>
            <a:endParaRPr lang="en-US" sz="3600" dirty="0">
              <a:latin typeface="Calibri" panose="020F0502020204030204" pitchFamily="34" charset="0"/>
              <a:ea typeface="Calibri" panose="020F0502020204030204" pitchFamily="34" charset="0"/>
              <a:cs typeface="Arial" panose="020B0604020202020204" pitchFamily="34" charset="0"/>
            </a:endParaRPr>
          </a:p>
          <a:p>
            <a:pPr marL="118872" indent="0">
              <a:lnSpc>
                <a:spcPct val="107000"/>
              </a:lnSpc>
              <a:spcAft>
                <a:spcPts val="800"/>
              </a:spcAft>
              <a:buNone/>
            </a:pPr>
            <a:r>
              <a:rPr lang="en-US" sz="4800" dirty="0">
                <a:latin typeface="Calibri" panose="020F0502020204030204" pitchFamily="34" charset="0"/>
              </a:rPr>
              <a:t> </a:t>
            </a:r>
            <a:endParaRPr lang="en-US" sz="48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3" name="Slide Number Placeholder 2"/>
          <p:cNvSpPr>
            <a:spLocks noGrp="1"/>
          </p:cNvSpPr>
          <p:nvPr>
            <p:ph type="sldNum" sz="quarter" idx="12"/>
          </p:nvPr>
        </p:nvSpPr>
        <p:spPr/>
        <p:txBody>
          <a:bodyPr/>
          <a:lstStyle/>
          <a:p>
            <a:fld id="{DAF9EE7D-FB37-4E04-8982-7171E671F843}" type="slidenum">
              <a:rPr lang="en-US" smtClean="0"/>
              <a:pPr/>
              <a:t>32</a:t>
            </a:fld>
            <a:endParaRPr lang="en-US"/>
          </a:p>
        </p:txBody>
      </p:sp>
    </p:spTree>
    <p:extLst>
      <p:ext uri="{BB962C8B-B14F-4D97-AF65-F5344CB8AC3E}">
        <p14:creationId xmlns:p14="http://schemas.microsoft.com/office/powerpoint/2010/main" val="354026982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Calibri" panose="020F0502020204030204" pitchFamily="34" charset="0"/>
              </a:rPr>
              <a:t>Problem Statement</a:t>
            </a:r>
          </a:p>
        </p:txBody>
      </p:sp>
      <p:sp>
        <p:nvSpPr>
          <p:cNvPr id="3" name="Content Placeholder 2"/>
          <p:cNvSpPr>
            <a:spLocks noGrp="1"/>
          </p:cNvSpPr>
          <p:nvPr>
            <p:ph idx="1"/>
          </p:nvPr>
        </p:nvSpPr>
        <p:spPr>
          <a:xfrm>
            <a:off x="239696" y="1752600"/>
            <a:ext cx="8447103" cy="2819400"/>
          </a:xfrm>
        </p:spPr>
        <p:txBody>
          <a:bodyPr>
            <a:normAutofit/>
          </a:bodyPr>
          <a:lstStyle/>
          <a:p>
            <a:r>
              <a:rPr lang="en-US" sz="2800" dirty="0">
                <a:latin typeface="Calibri" panose="020F0502020204030204" pitchFamily="34" charset="0"/>
              </a:rPr>
              <a:t>Obtain data on voltage, frequency and cycle efficiency of the processor for time and energy optimization.</a:t>
            </a:r>
          </a:p>
          <a:p>
            <a:pPr marL="118872" indent="0">
              <a:buNone/>
            </a:pPr>
            <a:r>
              <a:rPr lang="en-US" sz="2800" dirty="0">
                <a:latin typeface="Calibri" panose="020F0502020204030204" pitchFamily="34" charset="0"/>
              </a:rPr>
              <a:t> </a:t>
            </a:r>
          </a:p>
          <a:p>
            <a:r>
              <a:rPr lang="en-US" sz="2800" dirty="0">
                <a:latin typeface="Calibri" panose="020F0502020204030204" pitchFamily="34" charset="0"/>
              </a:rPr>
              <a:t>Determine operating conditions (voltage and frequency) for optimal time </a:t>
            </a:r>
            <a:r>
              <a:rPr lang="en-US" sz="2800" dirty="0" smtClean="0">
                <a:latin typeface="Calibri" panose="020F0502020204030204" pitchFamily="34" charset="0"/>
              </a:rPr>
              <a:t>and energy operation.</a:t>
            </a:r>
            <a:endParaRPr lang="en-US" sz="2800" dirty="0">
              <a:latin typeface="Calibri" panose="020F0502020204030204" pitchFamily="34" charset="0"/>
            </a:endParaRPr>
          </a:p>
          <a:p>
            <a:endParaRPr lang="en-US" sz="2800" dirty="0">
              <a:latin typeface="Calibri" panose="020F0502020204030204" pitchFamily="34" charset="0"/>
            </a:endParaRPr>
          </a:p>
          <a:p>
            <a:pPr marL="118872" indent="0">
              <a:buNone/>
            </a:pPr>
            <a:endParaRPr lang="en-US" dirty="0"/>
          </a:p>
        </p:txBody>
      </p:sp>
      <p:sp>
        <p:nvSpPr>
          <p:cNvPr id="4" name="Date Placeholder 3"/>
          <p:cNvSpPr>
            <a:spLocks noGrp="1"/>
          </p:cNvSpPr>
          <p:nvPr>
            <p:ph type="dt" sz="half" idx="10"/>
          </p:nvPr>
        </p:nvSpPr>
        <p:spPr/>
        <p:txBody>
          <a:bodyPr/>
          <a:lstStyle/>
          <a:p>
            <a:fld id="{F7F5F0E9-E844-8448-A009-C5178DE1D342}" type="datetime1">
              <a:rPr lang="en-US" smtClean="0"/>
              <a:t>6/28/2019</a:t>
            </a:fld>
            <a:endParaRPr lang="en-US" dirty="0"/>
          </a:p>
        </p:txBody>
      </p:sp>
      <p:sp>
        <p:nvSpPr>
          <p:cNvPr id="5" name="Slide Number Placeholder 4"/>
          <p:cNvSpPr>
            <a:spLocks noGrp="1"/>
          </p:cNvSpPr>
          <p:nvPr>
            <p:ph type="sldNum" sz="quarter" idx="12"/>
          </p:nvPr>
        </p:nvSpPr>
        <p:spPr/>
        <p:txBody>
          <a:bodyPr/>
          <a:lstStyle/>
          <a:p>
            <a:fld id="{DAF9EE7D-FB37-4E04-8982-7171E671F843}" type="slidenum">
              <a:rPr lang="en-US" smtClean="0"/>
              <a:pPr/>
              <a:t>4</a:t>
            </a:fld>
            <a:endParaRPr lang="en-US"/>
          </a:p>
        </p:txBody>
      </p:sp>
    </p:spTree>
    <p:extLst>
      <p:ext uri="{BB962C8B-B14F-4D97-AF65-F5344CB8AC3E}">
        <p14:creationId xmlns:p14="http://schemas.microsoft.com/office/powerpoint/2010/main" val="288957546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4" name="Date Placeholder 3"/>
          <p:cNvSpPr>
            <a:spLocks noGrp="1"/>
          </p:cNvSpPr>
          <p:nvPr>
            <p:ph type="dt" sz="half" idx="10"/>
          </p:nvPr>
        </p:nvSpPr>
        <p:spPr/>
        <p:txBody>
          <a:bodyPr/>
          <a:lstStyle/>
          <a:p>
            <a:fld id="{88EC3D73-487F-AD4F-B228-84A50E17A639}" type="datetime1">
              <a:rPr lang="en-US" smtClean="0"/>
              <a:t>6/28/2019</a:t>
            </a:fld>
            <a:endParaRPr lang="en-US"/>
          </a:p>
        </p:txBody>
      </p:sp>
      <p:sp>
        <p:nvSpPr>
          <p:cNvPr id="10" name="Content Placeholder 9"/>
          <p:cNvSpPr>
            <a:spLocks noGrp="1"/>
          </p:cNvSpPr>
          <p:nvPr>
            <p:ph idx="1"/>
          </p:nvPr>
        </p:nvSpPr>
        <p:spPr>
          <a:xfrm>
            <a:off x="152400" y="1600200"/>
            <a:ext cx="8785860" cy="4876799"/>
          </a:xfrm>
        </p:spPr>
        <p:txBody>
          <a:bodyPr>
            <a:normAutofit/>
          </a:bodyPr>
          <a:lstStyle/>
          <a:p>
            <a:pPr marL="118872" indent="0">
              <a:buNone/>
            </a:pPr>
            <a:endParaRPr lang="en-US" sz="2800" dirty="0"/>
          </a:p>
          <a:p>
            <a:r>
              <a:rPr lang="en-US" sz="2800" dirty="0"/>
              <a:t>Experimental set up is expensive. </a:t>
            </a:r>
          </a:p>
          <a:p>
            <a:endParaRPr lang="en-US" sz="2800" dirty="0"/>
          </a:p>
          <a:p>
            <a:r>
              <a:rPr lang="en-US" sz="2800" dirty="0"/>
              <a:t>Simulation requires a complete model of the chip, often not available from the manufacturer.</a:t>
            </a:r>
          </a:p>
          <a:p>
            <a:endParaRPr lang="en-US" sz="2800" dirty="0"/>
          </a:p>
          <a:p>
            <a:r>
              <a:rPr lang="en-US" sz="2800" dirty="0"/>
              <a:t>Even if a simulation model is available, accurate timing and power analysis can be expensive.</a:t>
            </a:r>
          </a:p>
          <a:p>
            <a:endParaRPr lang="en-US" sz="26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DAF9EE7D-FB37-4E04-8982-7171E671F843}" type="slidenum">
              <a:rPr lang="en-US" smtClean="0"/>
              <a:pPr/>
              <a:t>5</a:t>
            </a:fld>
            <a:endParaRPr lang="en-US"/>
          </a:p>
        </p:txBody>
      </p:sp>
    </p:spTree>
    <p:extLst>
      <p:ext uri="{BB962C8B-B14F-4D97-AF65-F5344CB8AC3E}">
        <p14:creationId xmlns:p14="http://schemas.microsoft.com/office/powerpoint/2010/main" val="1315271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Calibri" panose="020F0502020204030204" pitchFamily="34" charset="0"/>
              </a:rPr>
              <a:t>Performances Measures</a:t>
            </a:r>
          </a:p>
        </p:txBody>
      </p:sp>
      <p:sp>
        <p:nvSpPr>
          <p:cNvPr id="3" name="Content Placeholder 2"/>
          <p:cNvSpPr>
            <a:spLocks noGrp="1"/>
          </p:cNvSpPr>
          <p:nvPr>
            <p:ph idx="1"/>
          </p:nvPr>
        </p:nvSpPr>
        <p:spPr>
          <a:xfrm>
            <a:off x="457200" y="1408177"/>
            <a:ext cx="8229600" cy="4992624"/>
          </a:xfrm>
        </p:spPr>
        <p:txBody>
          <a:bodyPr>
            <a:normAutofit fontScale="25000" lnSpcReduction="20000"/>
          </a:bodyPr>
          <a:lstStyle/>
          <a:p>
            <a:pPr marL="118872" indent="0">
              <a:buNone/>
            </a:pPr>
            <a:endParaRPr lang="en-US" sz="7400" b="1" dirty="0">
              <a:latin typeface="Calibri" panose="020F0502020204030204" pitchFamily="34" charset="0"/>
            </a:endParaRPr>
          </a:p>
          <a:p>
            <a:pPr>
              <a:lnSpc>
                <a:spcPct val="70000"/>
              </a:lnSpc>
            </a:pPr>
            <a:r>
              <a:rPr lang="en-US" sz="9600" b="1" dirty="0">
                <a:latin typeface="Calibri" panose="020F0502020204030204" pitchFamily="34" charset="0"/>
              </a:rPr>
              <a:t>Time Performance of Processor </a:t>
            </a:r>
          </a:p>
          <a:p>
            <a:pPr marL="118872" indent="0">
              <a:lnSpc>
                <a:spcPct val="70000"/>
              </a:lnSpc>
              <a:buNone/>
            </a:pPr>
            <a:endParaRPr lang="en-US" sz="9600" dirty="0">
              <a:latin typeface="Calibri" panose="020F0502020204030204" pitchFamily="34" charset="0"/>
            </a:endParaRPr>
          </a:p>
          <a:p>
            <a:pPr lvl="1">
              <a:lnSpc>
                <a:spcPct val="120000"/>
              </a:lnSpc>
            </a:pPr>
            <a:r>
              <a:rPr lang="en-US" sz="9600" dirty="0">
                <a:latin typeface="Calibri" panose="020F0502020204030204" pitchFamily="34" charset="0"/>
              </a:rPr>
              <a:t>Speed of a processor is measured in </a:t>
            </a:r>
            <a:r>
              <a:rPr lang="en-US" sz="9600" b="1" i="1" dirty="0">
                <a:latin typeface="Calibri" panose="020F0502020204030204" pitchFamily="34" charset="0"/>
              </a:rPr>
              <a:t>cycles per second</a:t>
            </a:r>
            <a:r>
              <a:rPr lang="en-US" sz="9600" b="1" dirty="0">
                <a:latin typeface="Calibri" panose="020F0502020204030204" pitchFamily="34" charset="0"/>
              </a:rPr>
              <a:t> or clock frequency (</a:t>
            </a:r>
            <a:r>
              <a:rPr lang="en-US" sz="9600" b="1" i="1" dirty="0">
                <a:latin typeface="Calibri" panose="020F0502020204030204" pitchFamily="34" charset="0"/>
              </a:rPr>
              <a:t>f</a:t>
            </a:r>
            <a:r>
              <a:rPr lang="en-US" sz="9600" b="1" dirty="0">
                <a:latin typeface="Calibri" panose="020F0502020204030204" pitchFamily="34" charset="0"/>
              </a:rPr>
              <a:t>).</a:t>
            </a:r>
          </a:p>
          <a:p>
            <a:pPr>
              <a:lnSpc>
                <a:spcPct val="70000"/>
              </a:lnSpc>
            </a:pPr>
            <a:endParaRPr lang="en-US" sz="9600" dirty="0">
              <a:latin typeface="Calibri" panose="020F0502020204030204" pitchFamily="34" charset="0"/>
            </a:endParaRPr>
          </a:p>
          <a:p>
            <a:pPr lvl="1">
              <a:lnSpc>
                <a:spcPct val="70000"/>
              </a:lnSpc>
            </a:pPr>
            <a:r>
              <a:rPr lang="en-US" sz="9600" dirty="0">
                <a:latin typeface="Calibri" panose="020F0502020204030204" pitchFamily="34" charset="0"/>
              </a:rPr>
              <a:t>Execution time of a program using C clock cycles = C/</a:t>
            </a:r>
            <a:r>
              <a:rPr lang="en-US" sz="9600" i="1" dirty="0">
                <a:latin typeface="Calibri" panose="020F0502020204030204" pitchFamily="34" charset="0"/>
              </a:rPr>
              <a:t>f</a:t>
            </a:r>
          </a:p>
          <a:p>
            <a:pPr>
              <a:lnSpc>
                <a:spcPct val="70000"/>
              </a:lnSpc>
            </a:pPr>
            <a:endParaRPr lang="en-US" sz="9600" i="1" dirty="0">
              <a:latin typeface="Calibri" panose="020F0502020204030204" pitchFamily="34" charset="0"/>
            </a:endParaRPr>
          </a:p>
          <a:p>
            <a:pPr lvl="1">
              <a:lnSpc>
                <a:spcPct val="70000"/>
              </a:lnSpc>
            </a:pPr>
            <a:r>
              <a:rPr lang="en-US" sz="9600" dirty="0">
                <a:latin typeface="Calibri" panose="020F0502020204030204" pitchFamily="34" charset="0"/>
              </a:rPr>
              <a:t>Time performance = </a:t>
            </a:r>
            <a:r>
              <a:rPr lang="en-US" sz="9600" i="1" dirty="0">
                <a:latin typeface="Calibri" panose="020F0502020204030204" pitchFamily="34" charset="0"/>
              </a:rPr>
              <a:t>f</a:t>
            </a:r>
            <a:r>
              <a:rPr lang="en-US" sz="9600" dirty="0">
                <a:latin typeface="Calibri" panose="020F0502020204030204" pitchFamily="34" charset="0"/>
              </a:rPr>
              <a:t>/C</a:t>
            </a:r>
          </a:p>
          <a:p>
            <a:pPr lvl="1">
              <a:lnSpc>
                <a:spcPct val="70000"/>
              </a:lnSpc>
            </a:pPr>
            <a:endParaRPr lang="en-US" sz="9600" b="1" dirty="0">
              <a:latin typeface="Calibri" panose="020F0502020204030204" pitchFamily="34" charset="0"/>
            </a:endParaRPr>
          </a:p>
          <a:p>
            <a:pPr>
              <a:lnSpc>
                <a:spcPct val="70000"/>
              </a:lnSpc>
            </a:pPr>
            <a:endParaRPr lang="en-US" sz="9600" dirty="0">
              <a:latin typeface="Calibri" panose="020F0502020204030204" pitchFamily="34" charset="0"/>
            </a:endParaRPr>
          </a:p>
          <a:p>
            <a:pPr>
              <a:lnSpc>
                <a:spcPct val="70000"/>
              </a:lnSpc>
            </a:pPr>
            <a:r>
              <a:rPr lang="en-US" sz="9600" b="1" dirty="0">
                <a:latin typeface="Calibri" panose="020F0502020204030204" pitchFamily="34" charset="0"/>
              </a:rPr>
              <a:t>Energy Performance of a Processor</a:t>
            </a:r>
          </a:p>
          <a:p>
            <a:pPr>
              <a:lnSpc>
                <a:spcPct val="70000"/>
              </a:lnSpc>
            </a:pPr>
            <a:endParaRPr lang="en-US" sz="9600" dirty="0">
              <a:latin typeface="Calibri" panose="020F0502020204030204" pitchFamily="34" charset="0"/>
            </a:endParaRPr>
          </a:p>
          <a:p>
            <a:pPr lvl="1">
              <a:lnSpc>
                <a:spcPct val="120000"/>
              </a:lnSpc>
            </a:pPr>
            <a:r>
              <a:rPr lang="en-US" sz="9600" dirty="0">
                <a:latin typeface="Calibri" panose="020F0502020204030204" pitchFamily="34" charset="0"/>
              </a:rPr>
              <a:t>Efficiency of a processor may be measured in </a:t>
            </a:r>
            <a:r>
              <a:rPr lang="en-US" sz="9600" b="1" i="1" dirty="0">
                <a:latin typeface="Calibri" panose="020F0502020204030204" pitchFamily="34" charset="0"/>
              </a:rPr>
              <a:t>cycles per joule </a:t>
            </a:r>
            <a:r>
              <a:rPr lang="en-US" sz="9600" b="1" dirty="0">
                <a:latin typeface="Calibri" panose="020F0502020204030204" pitchFamily="34" charset="0"/>
              </a:rPr>
              <a:t>or cycle efficiency (</a:t>
            </a:r>
            <a:r>
              <a:rPr lang="el-GR" sz="9600" b="1" dirty="0">
                <a:latin typeface="Calibri" panose="020F0502020204030204" pitchFamily="34" charset="0"/>
              </a:rPr>
              <a:t>η</a:t>
            </a:r>
            <a:r>
              <a:rPr lang="en-US" sz="9600" b="1" dirty="0">
                <a:latin typeface="Calibri" panose="020F0502020204030204" pitchFamily="34" charset="0"/>
              </a:rPr>
              <a:t>).</a:t>
            </a:r>
          </a:p>
          <a:p>
            <a:pPr>
              <a:lnSpc>
                <a:spcPct val="70000"/>
              </a:lnSpc>
            </a:pPr>
            <a:endParaRPr lang="en-US" sz="9600" dirty="0">
              <a:latin typeface="Calibri" panose="020F0502020204030204" pitchFamily="34" charset="0"/>
            </a:endParaRPr>
          </a:p>
          <a:p>
            <a:pPr lvl="1">
              <a:lnSpc>
                <a:spcPct val="70000"/>
              </a:lnSpc>
            </a:pPr>
            <a:r>
              <a:rPr lang="en-US" sz="9600" dirty="0">
                <a:latin typeface="Calibri" panose="020F0502020204030204" pitchFamily="34" charset="0"/>
              </a:rPr>
              <a:t>Energy dissipated by a program using C clock cycles = C/</a:t>
            </a:r>
            <a:r>
              <a:rPr lang="el-GR" sz="9600" dirty="0">
                <a:latin typeface="Calibri" panose="020F0502020204030204" pitchFamily="34" charset="0"/>
              </a:rPr>
              <a:t>η</a:t>
            </a:r>
            <a:endParaRPr lang="en-US" sz="9600" dirty="0">
              <a:latin typeface="Calibri" panose="020F0502020204030204" pitchFamily="34" charset="0"/>
            </a:endParaRPr>
          </a:p>
          <a:p>
            <a:pPr>
              <a:lnSpc>
                <a:spcPct val="70000"/>
              </a:lnSpc>
            </a:pPr>
            <a:endParaRPr lang="en-US" sz="9600" dirty="0">
              <a:latin typeface="Calibri" panose="020F0502020204030204" pitchFamily="34" charset="0"/>
            </a:endParaRPr>
          </a:p>
          <a:p>
            <a:pPr lvl="1">
              <a:lnSpc>
                <a:spcPct val="70000"/>
              </a:lnSpc>
            </a:pPr>
            <a:r>
              <a:rPr lang="en-US" sz="9600" dirty="0">
                <a:latin typeface="Calibri" panose="020F0502020204030204" pitchFamily="34" charset="0"/>
              </a:rPr>
              <a:t>Energy performance = </a:t>
            </a:r>
            <a:r>
              <a:rPr lang="el-GR" sz="9600" dirty="0">
                <a:latin typeface="Calibri" panose="020F0502020204030204" pitchFamily="34" charset="0"/>
              </a:rPr>
              <a:t>η</a:t>
            </a:r>
            <a:r>
              <a:rPr lang="en-US" sz="9600" dirty="0">
                <a:latin typeface="Calibri" panose="020F0502020204030204" pitchFamily="34" charset="0"/>
              </a:rPr>
              <a:t>/C</a:t>
            </a:r>
          </a:p>
          <a:p>
            <a:endParaRPr lang="en-US" dirty="0"/>
          </a:p>
          <a:p>
            <a:endParaRPr lang="en-US" dirty="0"/>
          </a:p>
          <a:p>
            <a:endParaRPr lang="en-US" dirty="0"/>
          </a:p>
          <a:p>
            <a:endParaRPr lang="en-US" dirty="0"/>
          </a:p>
          <a:p>
            <a:endParaRPr lang="en-US" dirty="0"/>
          </a:p>
        </p:txBody>
      </p:sp>
      <p:sp>
        <p:nvSpPr>
          <p:cNvPr id="4" name="Date Placeholder 3"/>
          <p:cNvSpPr>
            <a:spLocks noGrp="1"/>
          </p:cNvSpPr>
          <p:nvPr>
            <p:ph type="dt" sz="half" idx="10"/>
          </p:nvPr>
        </p:nvSpPr>
        <p:spPr/>
        <p:txBody>
          <a:bodyPr/>
          <a:lstStyle/>
          <a:p>
            <a:fld id="{D4A8B80A-1AB6-8D46-8E05-8F021FC90357}" type="datetime1">
              <a:rPr lang="en-US" smtClean="0"/>
              <a:t>6/28/2019</a:t>
            </a:fld>
            <a:endParaRPr lang="en-US"/>
          </a:p>
        </p:txBody>
      </p:sp>
      <p:sp>
        <p:nvSpPr>
          <p:cNvPr id="5" name="Slide Number Placeholder 4"/>
          <p:cNvSpPr>
            <a:spLocks noGrp="1"/>
          </p:cNvSpPr>
          <p:nvPr>
            <p:ph type="sldNum" sz="quarter" idx="12"/>
          </p:nvPr>
        </p:nvSpPr>
        <p:spPr/>
        <p:txBody>
          <a:bodyPr/>
          <a:lstStyle/>
          <a:p>
            <a:fld id="{DAF9EE7D-FB37-4E04-8982-7171E671F843}" type="slidenum">
              <a:rPr lang="en-US" smtClean="0"/>
              <a:pPr/>
              <a:t>6</a:t>
            </a:fld>
            <a:endParaRPr lang="en-US"/>
          </a:p>
        </p:txBody>
      </p:sp>
    </p:spTree>
    <p:extLst>
      <p:ext uri="{BB962C8B-B14F-4D97-AF65-F5344CB8AC3E}">
        <p14:creationId xmlns:p14="http://schemas.microsoft.com/office/powerpoint/2010/main" val="239389692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Calibri" panose="020F0502020204030204" pitchFamily="34" charset="0"/>
              </a:rPr>
              <a:t>Simulation Tools Used</a:t>
            </a:r>
          </a:p>
        </p:txBody>
      </p:sp>
      <p:sp>
        <p:nvSpPr>
          <p:cNvPr id="3" name="Content Placeholder 2"/>
          <p:cNvSpPr>
            <a:spLocks noGrp="1"/>
          </p:cNvSpPr>
          <p:nvPr>
            <p:ph idx="1"/>
          </p:nvPr>
        </p:nvSpPr>
        <p:spPr/>
        <p:txBody>
          <a:bodyPr>
            <a:normAutofit lnSpcReduction="10000"/>
          </a:bodyPr>
          <a:lstStyle/>
          <a:p>
            <a:r>
              <a:rPr lang="en-US" altLang="en-US" sz="2800" dirty="0">
                <a:latin typeface="Calibri" panose="020F0502020204030204" pitchFamily="34" charset="0"/>
              </a:rPr>
              <a:t>Questa Sim</a:t>
            </a:r>
          </a:p>
          <a:p>
            <a:pPr marL="704088" lvl="2" indent="-320040">
              <a:spcBef>
                <a:spcPts val="0"/>
              </a:spcBef>
              <a:buClr>
                <a:srgbClr val="00B0F0"/>
              </a:buClr>
              <a:buSzPct val="80000"/>
              <a:buFont typeface="Wingdings 2"/>
              <a:buChar char=""/>
            </a:pPr>
            <a:r>
              <a:rPr lang="en-US" altLang="en-US" sz="2800" dirty="0">
                <a:latin typeface="Calibri" panose="020F0502020204030204" pitchFamily="34" charset="0"/>
              </a:rPr>
              <a:t>Design, compile and simulate designs</a:t>
            </a:r>
          </a:p>
          <a:p>
            <a:pPr marL="704088" lvl="2" indent="-320040">
              <a:spcBef>
                <a:spcPts val="0"/>
              </a:spcBef>
              <a:buClr>
                <a:srgbClr val="00B0F0"/>
              </a:buClr>
              <a:buSzPct val="80000"/>
              <a:buFont typeface="Wingdings 2"/>
              <a:buChar char=""/>
            </a:pPr>
            <a:endParaRPr lang="en-US" altLang="en-US" sz="2800" dirty="0">
              <a:latin typeface="Calibri" panose="020F0502020204030204" pitchFamily="34" charset="0"/>
            </a:endParaRPr>
          </a:p>
          <a:p>
            <a:pPr marL="438912" lvl="1" indent="-320040">
              <a:spcBef>
                <a:spcPts val="0"/>
              </a:spcBef>
              <a:buClr>
                <a:schemeClr val="accent1"/>
              </a:buClr>
              <a:buSzPct val="80000"/>
              <a:buFont typeface="Wingdings 2"/>
              <a:buChar char=""/>
            </a:pPr>
            <a:r>
              <a:rPr lang="en-US" altLang="en-US" dirty="0">
                <a:latin typeface="Calibri" panose="020F0502020204030204" pitchFamily="34" charset="0"/>
              </a:rPr>
              <a:t>Leonardo Spectrum</a:t>
            </a:r>
          </a:p>
          <a:p>
            <a:pPr marL="704088" lvl="2" indent="-320040">
              <a:spcBef>
                <a:spcPts val="0"/>
              </a:spcBef>
              <a:buClr>
                <a:srgbClr val="00B0F0"/>
              </a:buClr>
              <a:buSzPct val="80000"/>
              <a:buFont typeface="Wingdings 2"/>
              <a:buChar char=""/>
            </a:pPr>
            <a:r>
              <a:rPr lang="en-US" altLang="en-US" sz="2800" dirty="0">
                <a:latin typeface="Calibri" panose="020F0502020204030204" pitchFamily="34" charset="0"/>
              </a:rPr>
              <a:t>ASIC and standard cell synthesis</a:t>
            </a:r>
          </a:p>
          <a:p>
            <a:pPr marL="704088" lvl="2" indent="-320040">
              <a:spcBef>
                <a:spcPts val="0"/>
              </a:spcBef>
              <a:buClr>
                <a:srgbClr val="00B0F0"/>
              </a:buClr>
              <a:buSzPct val="80000"/>
              <a:buFont typeface="Wingdings 2"/>
              <a:buChar char=""/>
            </a:pPr>
            <a:endParaRPr lang="en-US" altLang="en-US" sz="2800" dirty="0">
              <a:latin typeface="Calibri" panose="020F0502020204030204" pitchFamily="34" charset="0"/>
            </a:endParaRPr>
          </a:p>
          <a:p>
            <a:pPr marL="438912" lvl="1" indent="-320040">
              <a:spcBef>
                <a:spcPts val="0"/>
              </a:spcBef>
              <a:buClr>
                <a:schemeClr val="accent1"/>
              </a:buClr>
              <a:buSzPct val="80000"/>
              <a:buFont typeface="Wingdings 2"/>
              <a:buChar char=""/>
            </a:pPr>
            <a:r>
              <a:rPr lang="en-US" altLang="en-US" dirty="0">
                <a:latin typeface="Calibri" panose="020F0502020204030204" pitchFamily="34" charset="0"/>
              </a:rPr>
              <a:t>Design Architect-IC</a:t>
            </a:r>
          </a:p>
          <a:p>
            <a:pPr marL="704088" lvl="2" indent="-320040">
              <a:spcBef>
                <a:spcPts val="0"/>
              </a:spcBef>
              <a:buClr>
                <a:srgbClr val="00B0F0"/>
              </a:buClr>
              <a:buSzPct val="80000"/>
              <a:buFont typeface="Wingdings 2"/>
              <a:buChar char=""/>
            </a:pPr>
            <a:r>
              <a:rPr lang="en-US" altLang="en-US" sz="2800" dirty="0">
                <a:latin typeface="Calibri" panose="020F0502020204030204" pitchFamily="34" charset="0"/>
              </a:rPr>
              <a:t>Schematic </a:t>
            </a:r>
            <a:r>
              <a:rPr lang="en-US" altLang="en-US" sz="2800" dirty="0" smtClean="0">
                <a:latin typeface="Calibri" panose="020F0502020204030204" pitchFamily="34" charset="0"/>
              </a:rPr>
              <a:t>capture</a:t>
            </a:r>
            <a:endParaRPr lang="en-US" altLang="en-US" sz="2800" dirty="0">
              <a:latin typeface="Calibri" panose="020F0502020204030204" pitchFamily="34" charset="0"/>
            </a:endParaRPr>
          </a:p>
          <a:p>
            <a:pPr marL="704088" lvl="2" indent="-320040">
              <a:spcBef>
                <a:spcPts val="0"/>
              </a:spcBef>
              <a:buClr>
                <a:srgbClr val="00B0F0"/>
              </a:buClr>
              <a:buSzPct val="80000"/>
              <a:buFont typeface="Wingdings 2"/>
              <a:buChar char=""/>
            </a:pPr>
            <a:endParaRPr lang="en-US" altLang="en-US" sz="2800" dirty="0">
              <a:latin typeface="Calibri" panose="020F0502020204030204" pitchFamily="34" charset="0"/>
            </a:endParaRPr>
          </a:p>
          <a:p>
            <a:pPr marL="438912" lvl="1" indent="-320040">
              <a:spcBef>
                <a:spcPts val="0"/>
              </a:spcBef>
              <a:buClr>
                <a:schemeClr val="accent1"/>
              </a:buClr>
              <a:buSzPct val="80000"/>
              <a:buFont typeface="Wingdings 2"/>
              <a:buChar char=""/>
            </a:pPr>
            <a:r>
              <a:rPr lang="en-US" altLang="en-US" dirty="0">
                <a:latin typeface="Calibri" panose="020F0502020204030204" pitchFamily="34" charset="0"/>
              </a:rPr>
              <a:t>HSPICE</a:t>
            </a:r>
          </a:p>
          <a:p>
            <a:pPr marL="704088" lvl="2" indent="-320040">
              <a:spcBef>
                <a:spcPts val="0"/>
              </a:spcBef>
              <a:buClr>
                <a:srgbClr val="00B0F0"/>
              </a:buClr>
              <a:buSzPct val="80000"/>
              <a:buFont typeface="Wingdings 2"/>
              <a:buChar char=""/>
            </a:pPr>
            <a:r>
              <a:rPr lang="en-US" altLang="en-US" sz="2800" dirty="0">
                <a:latin typeface="Calibri" panose="020F0502020204030204" pitchFamily="34" charset="0"/>
              </a:rPr>
              <a:t>Circuit simulation and verification</a:t>
            </a:r>
          </a:p>
          <a:p>
            <a:endParaRPr lang="en-US" dirty="0"/>
          </a:p>
          <a:p>
            <a:pPr marL="438912" lvl="1" indent="-320040">
              <a:spcBef>
                <a:spcPts val="0"/>
              </a:spcBef>
              <a:buClr>
                <a:schemeClr val="accent1"/>
              </a:buClr>
              <a:buSzPct val="80000"/>
              <a:buFont typeface="Wingdings 2"/>
              <a:buChar char=""/>
            </a:pPr>
            <a:endParaRPr lang="en-US" altLang="en-US" dirty="0"/>
          </a:p>
          <a:p>
            <a:pPr marL="438912" lvl="1" indent="-320040">
              <a:spcBef>
                <a:spcPts val="0"/>
              </a:spcBef>
              <a:buClr>
                <a:schemeClr val="accent1"/>
              </a:buClr>
              <a:buSzPct val="80000"/>
              <a:buFont typeface="Wingdings 2"/>
              <a:buChar char=""/>
            </a:pPr>
            <a:endParaRPr lang="en-US" altLang="en-US" dirty="0"/>
          </a:p>
          <a:p>
            <a:pPr marL="438912" lvl="1" indent="-320040">
              <a:spcBef>
                <a:spcPts val="0"/>
              </a:spcBef>
              <a:buClr>
                <a:schemeClr val="accent1"/>
              </a:buClr>
              <a:buSzPct val="80000"/>
              <a:buFont typeface="Wingdings 2"/>
              <a:buChar char=""/>
            </a:pPr>
            <a:endParaRPr lang="en-US" altLang="en-US" dirty="0"/>
          </a:p>
          <a:p>
            <a:pPr marL="438912" lvl="1" indent="-320040">
              <a:spcBef>
                <a:spcPts val="0"/>
              </a:spcBef>
              <a:buClr>
                <a:schemeClr val="accent1"/>
              </a:buClr>
              <a:buSzPct val="80000"/>
              <a:buFont typeface="Wingdings 2"/>
              <a:buChar char=""/>
            </a:pPr>
            <a:endParaRPr lang="en-US" altLang="en-US" dirty="0"/>
          </a:p>
          <a:p>
            <a:pPr marL="438912" lvl="1" indent="-320040">
              <a:spcBef>
                <a:spcPts val="0"/>
              </a:spcBef>
              <a:buClr>
                <a:schemeClr val="accent1"/>
              </a:buClr>
              <a:buSzPct val="80000"/>
              <a:buFont typeface="Wingdings 2"/>
              <a:buChar char=""/>
            </a:pPr>
            <a:endParaRPr lang="en-US" altLang="en-US" dirty="0"/>
          </a:p>
          <a:p>
            <a:endParaRPr lang="en-US" altLang="en-US" dirty="0"/>
          </a:p>
          <a:p>
            <a:endParaRPr lang="en-US" dirty="0"/>
          </a:p>
        </p:txBody>
      </p:sp>
      <p:sp>
        <p:nvSpPr>
          <p:cNvPr id="4" name="Date Placeholder 3"/>
          <p:cNvSpPr>
            <a:spLocks noGrp="1"/>
          </p:cNvSpPr>
          <p:nvPr>
            <p:ph type="dt" sz="half" idx="10"/>
          </p:nvPr>
        </p:nvSpPr>
        <p:spPr/>
        <p:txBody>
          <a:bodyPr/>
          <a:lstStyle/>
          <a:p>
            <a:fld id="{71614C5A-B6B1-0344-B5F8-89BFCA8CB14B}" type="datetime1">
              <a:rPr lang="en-US" smtClean="0"/>
              <a:t>6/28/2019</a:t>
            </a:fld>
            <a:endParaRPr lang="en-US"/>
          </a:p>
        </p:txBody>
      </p:sp>
      <p:sp>
        <p:nvSpPr>
          <p:cNvPr id="5" name="Slide Number Placeholder 4"/>
          <p:cNvSpPr>
            <a:spLocks noGrp="1"/>
          </p:cNvSpPr>
          <p:nvPr>
            <p:ph type="sldNum" sz="quarter" idx="12"/>
          </p:nvPr>
        </p:nvSpPr>
        <p:spPr/>
        <p:txBody>
          <a:bodyPr/>
          <a:lstStyle/>
          <a:p>
            <a:fld id="{DAF9EE7D-FB37-4E04-8982-7171E671F843}" type="slidenum">
              <a:rPr lang="en-US" smtClean="0"/>
              <a:pPr/>
              <a:t>7</a:t>
            </a:fld>
            <a:endParaRPr lang="en-US"/>
          </a:p>
        </p:txBody>
      </p:sp>
    </p:spTree>
    <p:extLst>
      <p:ext uri="{BB962C8B-B14F-4D97-AF65-F5344CB8AC3E}">
        <p14:creationId xmlns:p14="http://schemas.microsoft.com/office/powerpoint/2010/main" val="323584543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5400" dirty="0">
                <a:latin typeface="Calibri" panose="020F0502020204030204" pitchFamily="34" charset="0"/>
              </a:rPr>
              <a:t>Processor Specifications</a:t>
            </a:r>
          </a:p>
        </p:txBody>
      </p:sp>
      <p:sp>
        <p:nvSpPr>
          <p:cNvPr id="8" name="Content Placeholder 7"/>
          <p:cNvSpPr>
            <a:spLocks noGrp="1"/>
          </p:cNvSpPr>
          <p:nvPr>
            <p:ph sz="half" idx="1"/>
          </p:nvPr>
        </p:nvSpPr>
        <p:spPr>
          <a:xfrm>
            <a:off x="228600" y="1524000"/>
            <a:ext cx="8709660" cy="5029199"/>
          </a:xfrm>
          <a:ln>
            <a:noFill/>
          </a:ln>
        </p:spPr>
        <p:txBody>
          <a:bodyPr>
            <a:normAutofit/>
          </a:bodyPr>
          <a:lstStyle/>
          <a:p>
            <a:pPr marL="768096" lvl="2" indent="0">
              <a:buNone/>
            </a:pPr>
            <a:endParaRPr lang="en-US" dirty="0">
              <a:latin typeface="Calibri" panose="020F0502020204030204" pitchFamily="34" charset="0"/>
            </a:endParaRPr>
          </a:p>
          <a:p>
            <a:pPr marL="768096" lvl="2" indent="0">
              <a:buNone/>
            </a:pPr>
            <a:endParaRPr lang="en-US" dirty="0">
              <a:latin typeface="Calibri" panose="020F0502020204030204" pitchFamily="34" charset="0"/>
            </a:endParaRPr>
          </a:p>
          <a:p>
            <a:pPr marL="768096" lvl="2" indent="0">
              <a:buNone/>
            </a:pPr>
            <a:endParaRPr lang="en-US" dirty="0">
              <a:latin typeface="Calibri" panose="020F0502020204030204" pitchFamily="34" charset="0"/>
            </a:endParaRPr>
          </a:p>
          <a:p>
            <a:pPr marL="768096" lvl="2" indent="0">
              <a:buNone/>
            </a:pPr>
            <a:endParaRPr lang="en-US" dirty="0">
              <a:latin typeface="Calibri" panose="020F0502020204030204" pitchFamily="34" charset="0"/>
            </a:endParaRPr>
          </a:p>
          <a:p>
            <a:pPr marL="768096" lvl="2" indent="0">
              <a:buNone/>
            </a:pPr>
            <a:endParaRPr lang="en-US" dirty="0">
              <a:latin typeface="Calibri" panose="020F0502020204030204" pitchFamily="34" charset="0"/>
            </a:endParaRPr>
          </a:p>
          <a:p>
            <a:pPr marL="768096" lvl="2" indent="0">
              <a:buNone/>
            </a:pPr>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pPr marL="118872" indent="0">
              <a:buNone/>
            </a:pPr>
            <a:endParaRPr lang="en-US" b="1"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p>
          <a:p>
            <a:pPr lvl="1"/>
            <a:endParaRPr lang="en-US" dirty="0"/>
          </a:p>
          <a:p>
            <a:endParaRPr lang="en-US" dirty="0"/>
          </a:p>
        </p:txBody>
      </p:sp>
      <p:sp>
        <p:nvSpPr>
          <p:cNvPr id="4" name="Date Placeholder 3"/>
          <p:cNvSpPr>
            <a:spLocks noGrp="1"/>
          </p:cNvSpPr>
          <p:nvPr>
            <p:ph type="dt" sz="half" idx="10"/>
          </p:nvPr>
        </p:nvSpPr>
        <p:spPr/>
        <p:txBody>
          <a:bodyPr/>
          <a:lstStyle/>
          <a:p>
            <a:fld id="{C3213B2F-8D37-754E-B7C8-81E986887D6A}" type="datetime1">
              <a:rPr lang="en-US" smtClean="0"/>
              <a:t>6/28/2019</a:t>
            </a:fld>
            <a:endParaRPr lang="en-US"/>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nvGraphicFramePr>
            <p:xfrm>
              <a:off x="265176" y="1645138"/>
              <a:ext cx="5532120" cy="2955858"/>
            </p:xfrm>
            <a:graphic>
              <a:graphicData uri="http://schemas.openxmlformats.org/drawingml/2006/table">
                <a:tbl>
                  <a:tblPr firstRow="1" bandRow="1">
                    <a:tableStyleId>{BC89EF96-8CEA-46FF-86C4-4CE0E7609802}</a:tableStyleId>
                  </a:tblPr>
                  <a:tblGrid>
                    <a:gridCol w="3621024">
                      <a:extLst>
                        <a:ext uri="{9D8B030D-6E8A-4147-A177-3AD203B41FA5}">
                          <a16:colId xmlns:a16="http://schemas.microsoft.com/office/drawing/2014/main" val="2376358381"/>
                        </a:ext>
                      </a:extLst>
                    </a:gridCol>
                    <a:gridCol w="1911096">
                      <a:extLst>
                        <a:ext uri="{9D8B030D-6E8A-4147-A177-3AD203B41FA5}">
                          <a16:colId xmlns:a16="http://schemas.microsoft.com/office/drawing/2014/main" val="149927957"/>
                        </a:ext>
                      </a:extLst>
                    </a:gridCol>
                  </a:tblGrid>
                  <a:tr h="397022">
                    <a:tc>
                      <a:txBody>
                        <a:bodyPr/>
                        <a:lstStyle/>
                        <a:p>
                          <a:pPr algn="ctr"/>
                          <a:r>
                            <a:rPr lang="en-US" sz="2100" b="1" dirty="0">
                              <a:latin typeface="Calibri" panose="020F0502020204030204" pitchFamily="34" charset="0"/>
                            </a:rPr>
                            <a:t>Intel i5</a:t>
                          </a:r>
                          <a:r>
                            <a:rPr lang="en-US" sz="2100" b="1" baseline="0" dirty="0">
                              <a:latin typeface="Calibri" panose="020F0502020204030204" pitchFamily="34" charset="0"/>
                            </a:rPr>
                            <a:t> Sandy Bridge 2500K</a:t>
                          </a:r>
                          <a:endParaRPr lang="en-US" sz="2100" b="1" dirty="0">
                            <a:latin typeface="Calibri" panose="020F0502020204030204" pitchFamily="34" charset="0"/>
                          </a:endParaRPr>
                        </a:p>
                      </a:txBody>
                      <a:tcPr/>
                    </a:tc>
                    <a:tc>
                      <a:txBody>
                        <a:bodyPr/>
                        <a:lstStyle/>
                        <a:p>
                          <a:pPr algn="ctr"/>
                          <a:r>
                            <a:rPr lang="en-US" sz="2100" dirty="0"/>
                            <a:t>Specifications</a:t>
                          </a:r>
                          <a:endParaRPr lang="en-US" sz="2100" dirty="0">
                            <a:latin typeface="Calibri" panose="020F0502020204030204" pitchFamily="34" charset="0"/>
                          </a:endParaRPr>
                        </a:p>
                      </a:txBody>
                      <a:tcPr/>
                    </a:tc>
                    <a:extLst>
                      <a:ext uri="{0D108BD9-81ED-4DB2-BD59-A6C34878D82A}">
                        <a16:rowId xmlns:a16="http://schemas.microsoft.com/office/drawing/2014/main" val="1292112632"/>
                      </a:ext>
                    </a:extLst>
                  </a:tr>
                  <a:tr h="381782">
                    <a:tc>
                      <a:txBody>
                        <a:bodyPr/>
                        <a:lstStyle/>
                        <a:p>
                          <a:pPr algn="ctr"/>
                          <a:r>
                            <a:rPr lang="en-US" sz="2100" b="1" dirty="0">
                              <a:latin typeface="Calibri" panose="020F0502020204030204" pitchFamily="34" charset="0"/>
                            </a:rPr>
                            <a:t>Technology Node</a:t>
                          </a:r>
                        </a:p>
                      </a:txBody>
                      <a:tcPr/>
                    </a:tc>
                    <a:tc>
                      <a:txBody>
                        <a:bodyPr/>
                        <a:lstStyle/>
                        <a:p>
                          <a:pPr algn="ctr"/>
                          <a:r>
                            <a:rPr lang="en-US" sz="2100" b="1" dirty="0">
                              <a:latin typeface="Calibri" panose="020F0502020204030204" pitchFamily="34" charset="0"/>
                            </a:rPr>
                            <a:t> 32nm</a:t>
                          </a:r>
                        </a:p>
                      </a:txBody>
                      <a:tcPr/>
                    </a:tc>
                    <a:extLst>
                      <a:ext uri="{0D108BD9-81ED-4DB2-BD59-A6C34878D82A}">
                        <a16:rowId xmlns:a16="http://schemas.microsoft.com/office/drawing/2014/main" val="2634055088"/>
                      </a:ext>
                    </a:extLst>
                  </a:tr>
                  <a:tr h="381000">
                    <a:tc>
                      <a:txBody>
                        <a:bodyPr/>
                        <a:lstStyle/>
                        <a:p>
                          <a:pPr algn="ctr"/>
                          <a:r>
                            <a:rPr lang="en-US" sz="2100" b="1" dirty="0">
                              <a:latin typeface="Calibri" panose="020F0502020204030204" pitchFamily="34" charset="0"/>
                            </a:rPr>
                            <a:t>Voltage Range</a:t>
                          </a:r>
                        </a:p>
                      </a:txBody>
                      <a:tcPr/>
                    </a:tc>
                    <a:tc>
                      <a:txBody>
                        <a:bodyPr/>
                        <a:lstStyle/>
                        <a:p>
                          <a:pPr algn="ctr"/>
                          <a:r>
                            <a:rPr lang="en-US" sz="2100" b="1" dirty="0">
                              <a:latin typeface="Calibri" panose="020F0502020204030204" pitchFamily="34" charset="0"/>
                            </a:rPr>
                            <a:t>1.2 - 1.5 volts</a:t>
                          </a:r>
                        </a:p>
                      </a:txBody>
                      <a:tcPr/>
                    </a:tc>
                    <a:extLst>
                      <a:ext uri="{0D108BD9-81ED-4DB2-BD59-A6C34878D82A}">
                        <a16:rowId xmlns:a16="http://schemas.microsoft.com/office/drawing/2014/main" val="833487284"/>
                      </a:ext>
                    </a:extLst>
                  </a:tr>
                  <a:tr h="433969">
                    <a:tc>
                      <a:txBody>
                        <a:bodyPr/>
                        <a:lstStyle/>
                        <a:p>
                          <a:pPr algn="ctr"/>
                          <a:r>
                            <a:rPr lang="en-US" sz="2100" b="1" dirty="0">
                              <a:latin typeface="Calibri" panose="020F0502020204030204" pitchFamily="34" charset="0"/>
                            </a:rPr>
                            <a:t>Nominal Base Frequency,</a:t>
                          </a:r>
                          <a:r>
                            <a:rPr lang="en-US" sz="2100" b="1" baseline="0" dirty="0">
                              <a:latin typeface="Calibri" panose="020F0502020204030204" pitchFamily="34" charset="0"/>
                            </a:rPr>
                            <a:t> </a:t>
                          </a:r>
                          <a14:m>
                            <m:oMath xmlns:m="http://schemas.openxmlformats.org/officeDocument/2006/math">
                              <m:sSub>
                                <m:sSubPr>
                                  <m:ctrlPr>
                                    <a:rPr lang="en-US" sz="2100" b="1" i="1" smtClean="0">
                                      <a:latin typeface="Cambria Math" panose="02040503050406030204" pitchFamily="18" charset="0"/>
                                    </a:rPr>
                                  </m:ctrlPr>
                                </m:sSubPr>
                                <m:e>
                                  <m:r>
                                    <m:rPr>
                                      <m:nor/>
                                    </m:rPr>
                                    <a:rPr lang="en-US" sz="2100" b="1" dirty="0">
                                      <a:latin typeface="Calibri" panose="020F0502020204030204" pitchFamily="34" charset="0"/>
                                    </a:rPr>
                                    <m:t>ƒ</m:t>
                                  </m:r>
                                </m:e>
                                <m:sub>
                                  <m:r>
                                    <a:rPr lang="en-US" sz="2100" b="1" i="1" dirty="0" smtClean="0">
                                      <a:latin typeface="Cambria Math" panose="02040503050406030204" pitchFamily="18" charset="0"/>
                                    </a:rPr>
                                    <m:t>𝐓𝐃𝐏</m:t>
                                  </m:r>
                                </m:sub>
                              </m:sSub>
                            </m:oMath>
                          </a14:m>
                          <a:endParaRPr lang="en-US" sz="2100" b="1" dirty="0">
                            <a:latin typeface="Calibri" panose="020F0502020204030204" pitchFamily="34" charset="0"/>
                          </a:endParaRPr>
                        </a:p>
                      </a:txBody>
                      <a:tcPr/>
                    </a:tc>
                    <a:tc>
                      <a:txBody>
                        <a:bodyPr/>
                        <a:lstStyle/>
                        <a:p>
                          <a:pPr algn="ctr"/>
                          <a:r>
                            <a:rPr lang="en-US" sz="2100" b="1" dirty="0">
                              <a:latin typeface="Calibri" panose="020F0502020204030204" pitchFamily="34" charset="0"/>
                            </a:rPr>
                            <a:t>3.3 GHz</a:t>
                          </a:r>
                        </a:p>
                      </a:txBody>
                      <a:tcPr/>
                    </a:tc>
                    <a:extLst>
                      <a:ext uri="{0D108BD9-81ED-4DB2-BD59-A6C34878D82A}">
                        <a16:rowId xmlns:a16="http://schemas.microsoft.com/office/drawing/2014/main" val="4152257142"/>
                      </a:ext>
                    </a:extLst>
                  </a:tr>
                  <a:tr h="464489">
                    <a:tc>
                      <a:txBody>
                        <a:bodyPr/>
                        <a:lstStyle/>
                        <a:p>
                          <a:pPr algn="ctr"/>
                          <a:r>
                            <a:rPr lang="en-US" sz="2100" b="1" dirty="0">
                              <a:latin typeface="Calibri" panose="020F0502020204030204" pitchFamily="34" charset="0"/>
                            </a:rPr>
                            <a:t>Overclock Frequency, </a:t>
                          </a:r>
                          <a14:m>
                            <m:oMath xmlns:m="http://schemas.openxmlformats.org/officeDocument/2006/math">
                              <m:sSub>
                                <m:sSubPr>
                                  <m:ctrlPr>
                                    <a:rPr lang="en-US" sz="2100" b="1" i="1" smtClean="0">
                                      <a:latin typeface="Cambria Math" panose="02040503050406030204" pitchFamily="18" charset="0"/>
                                    </a:rPr>
                                  </m:ctrlPr>
                                </m:sSubPr>
                                <m:e>
                                  <m:r>
                                    <m:rPr>
                                      <m:nor/>
                                    </m:rPr>
                                    <a:rPr lang="en-US" sz="2100" b="1" dirty="0">
                                      <a:latin typeface="Calibri" panose="020F0502020204030204" pitchFamily="34" charset="0"/>
                                    </a:rPr>
                                    <m:t>ƒ</m:t>
                                  </m:r>
                                </m:e>
                                <m:sub>
                                  <m:r>
                                    <a:rPr lang="en-US" sz="2100" b="1" i="1" dirty="0" smtClean="0">
                                      <a:latin typeface="Cambria Math" panose="02040503050406030204" pitchFamily="18" charset="0"/>
                                    </a:rPr>
                                    <m:t>𝐦𝐚𝐱</m:t>
                                  </m:r>
                                </m:sub>
                              </m:sSub>
                            </m:oMath>
                          </a14:m>
                          <a:r>
                            <a:rPr lang="en-US" sz="2100" b="1" dirty="0">
                              <a:latin typeface="Calibri" panose="020F0502020204030204" pitchFamily="34" charset="0"/>
                            </a:rPr>
                            <a:t> </a:t>
                          </a:r>
                        </a:p>
                      </a:txBody>
                      <a:tcPr/>
                    </a:tc>
                    <a:tc>
                      <a:txBody>
                        <a:bodyPr/>
                        <a:lstStyle/>
                        <a:p>
                          <a:pPr algn="ctr"/>
                          <a:r>
                            <a:rPr lang="en-US" sz="2100" b="1" dirty="0">
                              <a:latin typeface="Calibri" panose="020F0502020204030204" pitchFamily="34" charset="0"/>
                            </a:rPr>
                            <a:t>5.01 GHz</a:t>
                          </a:r>
                        </a:p>
                      </a:txBody>
                      <a:tcPr/>
                    </a:tc>
                    <a:extLst>
                      <a:ext uri="{0D108BD9-81ED-4DB2-BD59-A6C34878D82A}">
                        <a16:rowId xmlns:a16="http://schemas.microsoft.com/office/drawing/2014/main" val="3708394938"/>
                      </a:ext>
                    </a:extLst>
                  </a:tr>
                  <a:tr h="381000">
                    <a:tc>
                      <a:txBody>
                        <a:bodyPr/>
                        <a:lstStyle/>
                        <a:p>
                          <a:pPr algn="ctr"/>
                          <a:r>
                            <a:rPr lang="en-US" sz="2100" b="1" dirty="0">
                              <a:latin typeface="Calibri" panose="020F0502020204030204" pitchFamily="34" charset="0"/>
                            </a:rPr>
                            <a:t>Thermal Design Power, TDP</a:t>
                          </a:r>
                        </a:p>
                      </a:txBody>
                      <a:tcPr/>
                    </a:tc>
                    <a:tc>
                      <a:txBody>
                        <a:bodyPr/>
                        <a:lstStyle/>
                        <a:p>
                          <a:pPr algn="ctr"/>
                          <a:r>
                            <a:rPr lang="en-US" sz="2100" b="1" dirty="0">
                              <a:latin typeface="Calibri" panose="020F0502020204030204" pitchFamily="34" charset="0"/>
                            </a:rPr>
                            <a:t>95 Watts</a:t>
                          </a:r>
                        </a:p>
                      </a:txBody>
                      <a:tcPr/>
                    </a:tc>
                    <a:extLst>
                      <a:ext uri="{0D108BD9-81ED-4DB2-BD59-A6C34878D82A}">
                        <a16:rowId xmlns:a16="http://schemas.microsoft.com/office/drawing/2014/main" val="497302447"/>
                      </a:ext>
                    </a:extLst>
                  </a:tr>
                  <a:tr h="396240">
                    <a:tc>
                      <a:txBody>
                        <a:bodyPr/>
                        <a:lstStyle/>
                        <a:p>
                          <a:pPr algn="ctr"/>
                          <a:r>
                            <a:rPr lang="en-US" sz="2100" b="1" dirty="0">
                              <a:latin typeface="Calibri" panose="020F0502020204030204" pitchFamily="34" charset="0"/>
                            </a:rPr>
                            <a:t>Peak Power</a:t>
                          </a:r>
                        </a:p>
                      </a:txBody>
                      <a:tcPr/>
                    </a:tc>
                    <a:tc>
                      <a:txBody>
                        <a:bodyPr/>
                        <a:lstStyle/>
                        <a:p>
                          <a:pPr algn="ctr"/>
                          <a:r>
                            <a:rPr lang="en-US" sz="2100" b="1" dirty="0">
                              <a:latin typeface="Calibri" panose="020F0502020204030204" pitchFamily="34" charset="0"/>
                            </a:rPr>
                            <a:t>132</a:t>
                          </a:r>
                          <a:r>
                            <a:rPr lang="en-US" sz="2100" b="1" baseline="0" dirty="0">
                              <a:latin typeface="Calibri" panose="020F0502020204030204" pitchFamily="34" charset="0"/>
                            </a:rPr>
                            <a:t> Watts</a:t>
                          </a:r>
                          <a:endParaRPr lang="en-US" sz="2100" b="1" dirty="0">
                            <a:latin typeface="Calibri" panose="020F0502020204030204" pitchFamily="34" charset="0"/>
                          </a:endParaRPr>
                        </a:p>
                      </a:txBody>
                      <a:tcPr/>
                    </a:tc>
                    <a:extLst>
                      <a:ext uri="{0D108BD9-81ED-4DB2-BD59-A6C34878D82A}">
                        <a16:rowId xmlns:a16="http://schemas.microsoft.com/office/drawing/2014/main" val="2400220097"/>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4208708572"/>
                  </p:ext>
                </p:extLst>
              </p:nvPr>
            </p:nvGraphicFramePr>
            <p:xfrm>
              <a:off x="265176" y="1645138"/>
              <a:ext cx="5532120" cy="2955858"/>
            </p:xfrm>
            <a:graphic>
              <a:graphicData uri="http://schemas.openxmlformats.org/drawingml/2006/table">
                <a:tbl>
                  <a:tblPr firstRow="1" bandRow="1">
                    <a:tableStyleId>{BC89EF96-8CEA-46FF-86C4-4CE0E7609802}</a:tableStyleId>
                  </a:tblPr>
                  <a:tblGrid>
                    <a:gridCol w="3621024">
                      <a:extLst>
                        <a:ext uri="{9D8B030D-6E8A-4147-A177-3AD203B41FA5}">
                          <a16:colId xmlns:a16="http://schemas.microsoft.com/office/drawing/2014/main" val="2376358381"/>
                        </a:ext>
                      </a:extLst>
                    </a:gridCol>
                    <a:gridCol w="1911096">
                      <a:extLst>
                        <a:ext uri="{9D8B030D-6E8A-4147-A177-3AD203B41FA5}">
                          <a16:colId xmlns:a16="http://schemas.microsoft.com/office/drawing/2014/main" val="149927957"/>
                        </a:ext>
                      </a:extLst>
                    </a:gridCol>
                  </a:tblGrid>
                  <a:tr h="411480">
                    <a:tc>
                      <a:txBody>
                        <a:bodyPr/>
                        <a:lstStyle/>
                        <a:p>
                          <a:pPr algn="ctr"/>
                          <a:r>
                            <a:rPr lang="en-US" sz="2100" b="1" dirty="0">
                              <a:latin typeface="Calibri" panose="020F0502020204030204" pitchFamily="34" charset="0"/>
                            </a:rPr>
                            <a:t>Intel i5</a:t>
                          </a:r>
                          <a:r>
                            <a:rPr lang="en-US" sz="2100" b="1" baseline="0" dirty="0">
                              <a:latin typeface="Calibri" panose="020F0502020204030204" pitchFamily="34" charset="0"/>
                            </a:rPr>
                            <a:t> Sandy Bridge 2500K</a:t>
                          </a:r>
                          <a:endParaRPr lang="en-US" sz="2100" b="1" dirty="0">
                            <a:latin typeface="Calibri" panose="020F0502020204030204" pitchFamily="34" charset="0"/>
                          </a:endParaRPr>
                        </a:p>
                      </a:txBody>
                      <a:tcPr/>
                    </a:tc>
                    <a:tc>
                      <a:txBody>
                        <a:bodyPr/>
                        <a:lstStyle/>
                        <a:p>
                          <a:pPr algn="ctr"/>
                          <a:r>
                            <a:rPr lang="en-US" sz="2100" dirty="0"/>
                            <a:t>Specifications</a:t>
                          </a:r>
                          <a:endParaRPr lang="en-US" sz="2100" dirty="0">
                            <a:latin typeface="Calibri" panose="020F0502020204030204" pitchFamily="34" charset="0"/>
                          </a:endParaRPr>
                        </a:p>
                      </a:txBody>
                      <a:tcPr/>
                    </a:tc>
                    <a:extLst>
                      <a:ext uri="{0D108BD9-81ED-4DB2-BD59-A6C34878D82A}">
                        <a16:rowId xmlns:a16="http://schemas.microsoft.com/office/drawing/2014/main" val="1292112632"/>
                      </a:ext>
                    </a:extLst>
                  </a:tr>
                  <a:tr h="411480">
                    <a:tc>
                      <a:txBody>
                        <a:bodyPr/>
                        <a:lstStyle/>
                        <a:p>
                          <a:pPr algn="ctr"/>
                          <a:r>
                            <a:rPr lang="en-US" sz="2100" b="1" dirty="0">
                              <a:latin typeface="Calibri" panose="020F0502020204030204" pitchFamily="34" charset="0"/>
                            </a:rPr>
                            <a:t>Technology Node</a:t>
                          </a:r>
                        </a:p>
                      </a:txBody>
                      <a:tcPr/>
                    </a:tc>
                    <a:tc>
                      <a:txBody>
                        <a:bodyPr/>
                        <a:lstStyle/>
                        <a:p>
                          <a:pPr algn="ctr"/>
                          <a:r>
                            <a:rPr lang="en-US" sz="2100" b="1" dirty="0">
                              <a:latin typeface="Calibri" panose="020F0502020204030204" pitchFamily="34" charset="0"/>
                            </a:rPr>
                            <a:t> 32nm</a:t>
                          </a:r>
                        </a:p>
                      </a:txBody>
                      <a:tcPr/>
                    </a:tc>
                    <a:extLst>
                      <a:ext uri="{0D108BD9-81ED-4DB2-BD59-A6C34878D82A}">
                        <a16:rowId xmlns:a16="http://schemas.microsoft.com/office/drawing/2014/main" val="2634055088"/>
                      </a:ext>
                    </a:extLst>
                  </a:tr>
                  <a:tr h="411480">
                    <a:tc>
                      <a:txBody>
                        <a:bodyPr/>
                        <a:lstStyle/>
                        <a:p>
                          <a:pPr algn="ctr"/>
                          <a:r>
                            <a:rPr lang="en-US" sz="2100" b="1" dirty="0">
                              <a:latin typeface="Calibri" panose="020F0502020204030204" pitchFamily="34" charset="0"/>
                            </a:rPr>
                            <a:t>Voltage Range</a:t>
                          </a:r>
                        </a:p>
                      </a:txBody>
                      <a:tcPr/>
                    </a:tc>
                    <a:tc>
                      <a:txBody>
                        <a:bodyPr/>
                        <a:lstStyle/>
                        <a:p>
                          <a:pPr algn="ctr"/>
                          <a:r>
                            <a:rPr lang="en-US" sz="2100" b="1" dirty="0">
                              <a:latin typeface="Calibri" panose="020F0502020204030204" pitchFamily="34" charset="0"/>
                            </a:rPr>
                            <a:t>1.2 - 1.5 volts</a:t>
                          </a:r>
                        </a:p>
                      </a:txBody>
                      <a:tcPr/>
                    </a:tc>
                    <a:extLst>
                      <a:ext uri="{0D108BD9-81ED-4DB2-BD59-A6C34878D82A}">
                        <a16:rowId xmlns:a16="http://schemas.microsoft.com/office/drawing/2014/main" val="833487284"/>
                      </a:ext>
                    </a:extLst>
                  </a:tr>
                  <a:tr h="433969">
                    <a:tc>
                      <a:txBody>
                        <a:bodyPr/>
                        <a:lstStyle/>
                        <a:p>
                          <a:endParaRPr lang="en-US"/>
                        </a:p>
                      </a:txBody>
                      <a:tcPr>
                        <a:blipFill>
                          <a:blip r:embed="rId3"/>
                          <a:stretch>
                            <a:fillRect l="-168" t="-292958" r="-53535" b="-326761"/>
                          </a:stretch>
                        </a:blipFill>
                      </a:tcPr>
                    </a:tc>
                    <a:tc>
                      <a:txBody>
                        <a:bodyPr/>
                        <a:lstStyle/>
                        <a:p>
                          <a:pPr algn="ctr"/>
                          <a:r>
                            <a:rPr lang="en-US" sz="2100" b="1" dirty="0">
                              <a:latin typeface="Calibri" panose="020F0502020204030204" pitchFamily="34" charset="0"/>
                            </a:rPr>
                            <a:t>3.3 GHz</a:t>
                          </a:r>
                        </a:p>
                      </a:txBody>
                      <a:tcPr/>
                    </a:tc>
                    <a:extLst>
                      <a:ext uri="{0D108BD9-81ED-4DB2-BD59-A6C34878D82A}">
                        <a16:rowId xmlns:a16="http://schemas.microsoft.com/office/drawing/2014/main" val="4152257142"/>
                      </a:ext>
                    </a:extLst>
                  </a:tr>
                  <a:tr h="464489">
                    <a:tc>
                      <a:txBody>
                        <a:bodyPr/>
                        <a:lstStyle/>
                        <a:p>
                          <a:endParaRPr lang="en-US"/>
                        </a:p>
                      </a:txBody>
                      <a:tcPr>
                        <a:blipFill>
                          <a:blip r:embed="rId3"/>
                          <a:stretch>
                            <a:fillRect l="-168" t="-362338" r="-53535" b="-201299"/>
                          </a:stretch>
                        </a:blipFill>
                      </a:tcPr>
                    </a:tc>
                    <a:tc>
                      <a:txBody>
                        <a:bodyPr/>
                        <a:lstStyle/>
                        <a:p>
                          <a:pPr algn="ctr"/>
                          <a:r>
                            <a:rPr lang="en-US" sz="2100" b="1" dirty="0">
                              <a:latin typeface="Calibri" panose="020F0502020204030204" pitchFamily="34" charset="0"/>
                            </a:rPr>
                            <a:t>5.01 GHz</a:t>
                          </a:r>
                        </a:p>
                      </a:txBody>
                      <a:tcPr/>
                    </a:tc>
                    <a:extLst>
                      <a:ext uri="{0D108BD9-81ED-4DB2-BD59-A6C34878D82A}">
                        <a16:rowId xmlns:a16="http://schemas.microsoft.com/office/drawing/2014/main" val="3708394938"/>
                      </a:ext>
                    </a:extLst>
                  </a:tr>
                  <a:tr h="411480">
                    <a:tc>
                      <a:txBody>
                        <a:bodyPr/>
                        <a:lstStyle/>
                        <a:p>
                          <a:pPr algn="ctr"/>
                          <a:r>
                            <a:rPr lang="en-US" sz="2100" b="1" dirty="0">
                              <a:latin typeface="Calibri" panose="020F0502020204030204" pitchFamily="34" charset="0"/>
                            </a:rPr>
                            <a:t>Thermal Design Power, TDP</a:t>
                          </a:r>
                        </a:p>
                      </a:txBody>
                      <a:tcPr/>
                    </a:tc>
                    <a:tc>
                      <a:txBody>
                        <a:bodyPr/>
                        <a:lstStyle/>
                        <a:p>
                          <a:pPr algn="ctr"/>
                          <a:r>
                            <a:rPr lang="en-US" sz="2100" b="1" dirty="0">
                              <a:latin typeface="Calibri" panose="020F0502020204030204" pitchFamily="34" charset="0"/>
                            </a:rPr>
                            <a:t>95 Watts</a:t>
                          </a:r>
                        </a:p>
                      </a:txBody>
                      <a:tcPr/>
                    </a:tc>
                    <a:extLst>
                      <a:ext uri="{0D108BD9-81ED-4DB2-BD59-A6C34878D82A}">
                        <a16:rowId xmlns:a16="http://schemas.microsoft.com/office/drawing/2014/main" val="497302447"/>
                      </a:ext>
                    </a:extLst>
                  </a:tr>
                  <a:tr h="411480">
                    <a:tc>
                      <a:txBody>
                        <a:bodyPr/>
                        <a:lstStyle/>
                        <a:p>
                          <a:pPr algn="ctr"/>
                          <a:r>
                            <a:rPr lang="en-US" sz="2100" b="1" dirty="0">
                              <a:latin typeface="Calibri" panose="020F0502020204030204" pitchFamily="34" charset="0"/>
                            </a:rPr>
                            <a:t>Peak Power</a:t>
                          </a:r>
                        </a:p>
                      </a:txBody>
                      <a:tcPr/>
                    </a:tc>
                    <a:tc>
                      <a:txBody>
                        <a:bodyPr/>
                        <a:lstStyle/>
                        <a:p>
                          <a:pPr algn="ctr"/>
                          <a:r>
                            <a:rPr lang="en-US" sz="2100" b="1" dirty="0">
                              <a:latin typeface="Calibri" panose="020F0502020204030204" pitchFamily="34" charset="0"/>
                            </a:rPr>
                            <a:t>132</a:t>
                          </a:r>
                          <a:r>
                            <a:rPr lang="en-US" sz="2100" b="1" baseline="0" dirty="0">
                              <a:latin typeface="Calibri" panose="020F0502020204030204" pitchFamily="34" charset="0"/>
                            </a:rPr>
                            <a:t> Watts</a:t>
                          </a:r>
                          <a:endParaRPr lang="en-US" sz="2100" b="1" dirty="0">
                            <a:latin typeface="Calibri" panose="020F0502020204030204" pitchFamily="34" charset="0"/>
                          </a:endParaRPr>
                        </a:p>
                      </a:txBody>
                      <a:tcPr/>
                    </a:tc>
                    <a:extLst>
                      <a:ext uri="{0D108BD9-81ED-4DB2-BD59-A6C34878D82A}">
                        <a16:rowId xmlns:a16="http://schemas.microsoft.com/office/drawing/2014/main" val="2400220097"/>
                      </a:ext>
                    </a:extLst>
                  </a:tr>
                </a:tbl>
              </a:graphicData>
            </a:graphic>
          </p:graphicFrame>
        </mc:Fallback>
      </mc:AlternateContent>
      <p:pic>
        <p:nvPicPr>
          <p:cNvPr id="3074" name="Picture 2" descr="http://storage.hw-lab.com/cpu/intel/sb/sb-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5774" y="1645138"/>
            <a:ext cx="2772486" cy="29558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ages.bit-tech.net/content_images/2011/01/intel-sandy-bridge-review/sandy-bridge-die-ma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4623539"/>
            <a:ext cx="4366260" cy="214503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AF9EE7D-FB37-4E04-8982-7171E671F843}" type="slidenum">
              <a:rPr lang="en-US" smtClean="0"/>
              <a:pPr/>
              <a:t>8</a:t>
            </a:fld>
            <a:endParaRPr lang="en-US"/>
          </a:p>
        </p:txBody>
      </p:sp>
    </p:spTree>
    <p:extLst>
      <p:ext uri="{BB962C8B-B14F-4D97-AF65-F5344CB8AC3E}">
        <p14:creationId xmlns:p14="http://schemas.microsoft.com/office/powerpoint/2010/main" val="215363459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Intel Definitions </a:t>
            </a:r>
          </a:p>
        </p:txBody>
      </p:sp>
      <p:sp>
        <p:nvSpPr>
          <p:cNvPr id="7" name="Content Placeholder 6"/>
          <p:cNvSpPr>
            <a:spLocks noGrp="1"/>
          </p:cNvSpPr>
          <p:nvPr>
            <p:ph idx="1"/>
          </p:nvPr>
        </p:nvSpPr>
        <p:spPr>
          <a:xfrm>
            <a:off x="0" y="1408177"/>
            <a:ext cx="4800600" cy="5449823"/>
          </a:xfrm>
        </p:spPr>
        <p:txBody>
          <a:bodyPr>
            <a:normAutofit/>
          </a:bodyPr>
          <a:lstStyle/>
          <a:p>
            <a:r>
              <a:rPr lang="en-US" sz="2600" b="1" dirty="0">
                <a:latin typeface="Calibri" panose="020F0502020204030204" pitchFamily="34" charset="0"/>
              </a:rPr>
              <a:t>TDP</a:t>
            </a:r>
            <a:r>
              <a:rPr lang="en-US" sz="2600" dirty="0">
                <a:latin typeface="Calibri" panose="020F0502020204030204" pitchFamily="34" charset="0"/>
              </a:rPr>
              <a:t>- is the average maximum power in watts the processor dissipates when operating at base frequency with all cores active under a manufacturer defined, high complexity workload.</a:t>
            </a:r>
          </a:p>
          <a:p>
            <a:endParaRPr lang="en-US" sz="2600" dirty="0">
              <a:latin typeface="Calibri" panose="020F0502020204030204" pitchFamily="34" charset="0"/>
            </a:endParaRPr>
          </a:p>
          <a:p>
            <a:r>
              <a:rPr lang="en-US" sz="2600" b="1" dirty="0">
                <a:latin typeface="Calibri" panose="020F0502020204030204" pitchFamily="34" charset="0"/>
              </a:rPr>
              <a:t>Peak power </a:t>
            </a:r>
            <a:r>
              <a:rPr lang="en-US" sz="2600" dirty="0">
                <a:latin typeface="Calibri" panose="020F0502020204030204" pitchFamily="34" charset="0"/>
              </a:rPr>
              <a:t>is the maximum power dissipated by the processor.</a:t>
            </a:r>
          </a:p>
          <a:p>
            <a:endParaRPr lang="en-US" dirty="0">
              <a:latin typeface="Calibri" panose="020F0502020204030204" pitchFamily="34" charset="0"/>
            </a:endParaRPr>
          </a:p>
          <a:p>
            <a:endParaRPr lang="en-US" dirty="0">
              <a:latin typeface="Calibri" panose="020F0502020204030204" pitchFamily="34" charset="0"/>
            </a:endParaRPr>
          </a:p>
        </p:txBody>
      </p:sp>
      <p:sp>
        <p:nvSpPr>
          <p:cNvPr id="5" name="Date Placeholder 4"/>
          <p:cNvSpPr>
            <a:spLocks noGrp="1"/>
          </p:cNvSpPr>
          <p:nvPr>
            <p:ph type="dt" sz="half" idx="10"/>
          </p:nvPr>
        </p:nvSpPr>
        <p:spPr/>
        <p:txBody>
          <a:bodyPr/>
          <a:lstStyle/>
          <a:p>
            <a:fld id="{5EE3D25C-201C-FB49-AA41-63F3B01A1D95}" type="datetime1">
              <a:rPr lang="en-US" smtClean="0"/>
              <a:t>6/28/2019</a:t>
            </a:fld>
            <a:endParaRPr lang="en-US" dirty="0"/>
          </a:p>
        </p:txBody>
      </p:sp>
      <p:sp>
        <p:nvSpPr>
          <p:cNvPr id="2" name="Slide Number Placeholder 1"/>
          <p:cNvSpPr>
            <a:spLocks noGrp="1"/>
          </p:cNvSpPr>
          <p:nvPr>
            <p:ph type="sldNum" sz="quarter" idx="12"/>
          </p:nvPr>
        </p:nvSpPr>
        <p:spPr/>
        <p:txBody>
          <a:bodyPr/>
          <a:lstStyle/>
          <a:p>
            <a:fld id="{DAF9EE7D-FB37-4E04-8982-7171E671F843}" type="slidenum">
              <a:rPr lang="en-US" smtClean="0"/>
              <a:pPr/>
              <a:t>9</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524001"/>
            <a:ext cx="4343400" cy="3962400"/>
          </a:xfrm>
          <a:prstGeom prst="rect">
            <a:avLst/>
          </a:prstGeom>
        </p:spPr>
      </p:pic>
    </p:spTree>
    <p:extLst>
      <p:ext uri="{BB962C8B-B14F-4D97-AF65-F5344CB8AC3E}">
        <p14:creationId xmlns:p14="http://schemas.microsoft.com/office/powerpoint/2010/main" val="39831376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17012</TotalTime>
  <Words>3464</Words>
  <Application>Microsoft Office PowerPoint</Application>
  <PresentationFormat>On-screen Show (4:3)</PresentationFormat>
  <Paragraphs>894</Paragraphs>
  <Slides>32</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Cambria Math</vt:lpstr>
      <vt:lpstr>Corbel</vt:lpstr>
      <vt:lpstr>Times New Roman</vt:lpstr>
      <vt:lpstr>Wingdings</vt:lpstr>
      <vt:lpstr>Wingdings 2</vt:lpstr>
      <vt:lpstr>Wingdings 3</vt:lpstr>
      <vt:lpstr>Module</vt:lpstr>
      <vt:lpstr>Technology Characterization Model and Scaling For Energy Management  Harshil Goyal Dr. Vishwani D. Agrawal  VDAT - 2019 </vt:lpstr>
      <vt:lpstr>Outline</vt:lpstr>
      <vt:lpstr>Introduction</vt:lpstr>
      <vt:lpstr>Problem Statement</vt:lpstr>
      <vt:lpstr>Motivation</vt:lpstr>
      <vt:lpstr>Performances Measures</vt:lpstr>
      <vt:lpstr>Simulation Tools Used</vt:lpstr>
      <vt:lpstr>Processor Specifications</vt:lpstr>
      <vt:lpstr>Intel Definitions </vt:lpstr>
      <vt:lpstr>Model Circuit Used</vt:lpstr>
      <vt:lpstr>Vector Selection (contd.)</vt:lpstr>
      <vt:lpstr>Model Circuit (Adder) Simulation by H-Spice (32nm Bulk PTM Techbology)</vt:lpstr>
      <vt:lpstr>Power and EPC for Adder</vt:lpstr>
      <vt:lpstr>Scale Factors</vt:lpstr>
      <vt:lpstr>Area Scale Factors</vt:lpstr>
      <vt:lpstr>Frequency Scale Factors</vt:lpstr>
      <vt:lpstr>Frequency Scale Factors (contd.)</vt:lpstr>
      <vt:lpstr>Scale Factor Summary</vt:lpstr>
      <vt:lpstr>Energy per Cycle and Cycle Efficiency for Processor</vt:lpstr>
      <vt:lpstr>Scaled Values for Intel i5 2500K Processor</vt:lpstr>
      <vt:lpstr>Processor Power and Cycle Efficiency Plots</vt:lpstr>
      <vt:lpstr>Applications</vt:lpstr>
      <vt:lpstr>Power and Performance  Management</vt:lpstr>
      <vt:lpstr>Energy Efficient Point                   (Sub-Threshold Region)</vt:lpstr>
      <vt:lpstr>Power and Performance  Management (Super-Threshold Region)</vt:lpstr>
      <vt:lpstr>Optimum Voltage and Frequency (contd.)</vt:lpstr>
      <vt:lpstr>Managing Processor Operation for Time and Energy</vt:lpstr>
      <vt:lpstr>Summary </vt:lpstr>
      <vt:lpstr>Conclusion</vt:lpstr>
      <vt:lpstr>References</vt:lpstr>
      <vt:lpstr>References</vt:lpstr>
      <vt:lpstr> Questions? </vt:lpstr>
    </vt:vector>
  </TitlesOfParts>
  <Company>Auburn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Subthreshold Voltage High-k CMOS Devices Have Lowest Energy and High Process Tolerance</dc:title>
  <dc:creator>Murali Dharan</dc:creator>
  <cp:lastModifiedBy>Vishwani Agrawal</cp:lastModifiedBy>
  <cp:revision>736</cp:revision>
  <dcterms:created xsi:type="dcterms:W3CDTF">2011-03-14T04:26:55Z</dcterms:created>
  <dcterms:modified xsi:type="dcterms:W3CDTF">2019-06-29T02:53:11Z</dcterms:modified>
</cp:coreProperties>
</file>